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handoutMasterIdLst>
    <p:handoutMasterId r:id="rId15"/>
  </p:handoutMasterIdLst>
  <p:sldIdLst>
    <p:sldId id="259" r:id="rId5"/>
    <p:sldId id="335" r:id="rId6"/>
    <p:sldId id="742" r:id="rId7"/>
    <p:sldId id="471" r:id="rId8"/>
    <p:sldId id="472" r:id="rId9"/>
    <p:sldId id="473" r:id="rId10"/>
    <p:sldId id="743" r:id="rId11"/>
    <p:sldId id="744" r:id="rId12"/>
    <p:sldId id="741" r:id="rId13"/>
  </p:sldIdLst>
  <p:sldSz cx="9144000" cy="6858000" type="screen4x3"/>
  <p:notesSz cx="7315200" cy="96012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632EF5-05E7-46BA-A950-CE32622D6E14}">
          <p14:sldIdLst>
            <p14:sldId id="259"/>
          </p14:sldIdLst>
        </p14:section>
        <p14:section name="Capital Markets Summary" id="{6A00D8C2-C3F1-46D9-ADAA-8CCF9350DA32}">
          <p14:sldIdLst>
            <p14:sldId id="335"/>
            <p14:sldId id="742"/>
            <p14:sldId id="471"/>
            <p14:sldId id="472"/>
            <p14:sldId id="473"/>
            <p14:sldId id="743"/>
            <p14:sldId id="744"/>
            <p14:sldId id="7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6C6B0C-EC0B-DB2D-CA43-E028F6B76382}" name="Kerry Bender" initials="KB" userId="S::KBender@millcreekcap.com::0743e015-4153-4321-93e1-1515773bd1af" providerId="AD"/>
  <p188:author id="{3DCB3345-43F0-6380-DC94-887E8EC994B5}" name="John Canning" initials="JC" userId="John Canning" providerId="None"/>
  <p188:author id="{7C575CB1-7364-E567-F46B-A005D631106D}" name="office3" initials="o" userId="S::office3@millcreek.onmicrosoft.com::70e299a8-4def-40d5-8a7d-d67de39cfdd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ie Poole" initials="KP" lastIdx="4" clrIdx="0">
    <p:extLst>
      <p:ext uri="{19B8F6BF-5375-455C-9EA6-DF929625EA0E}">
        <p15:presenceInfo xmlns:p15="http://schemas.microsoft.com/office/powerpoint/2012/main" userId="S-1-5-21-2768611891-3211171553-2737834796-1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848284"/>
    <a:srgbClr val="5375A0"/>
    <a:srgbClr val="1E1E94"/>
    <a:srgbClr val="FF867C"/>
    <a:srgbClr val="B0C3DD"/>
    <a:srgbClr val="3453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356"/>
  </p:normalViewPr>
  <p:slideViewPr>
    <p:cSldViewPr snapToGrid="0" snapToObjects="1">
      <p:cViewPr varScale="1">
        <p:scale>
          <a:sx n="106" d="100"/>
          <a:sy n="106" d="100"/>
        </p:scale>
        <p:origin x="978" y="156"/>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CBEA09-80CE-B944-B556-53B64A286E5C}"/>
              </a:ext>
            </a:extLst>
          </p:cNvPr>
          <p:cNvSpPr>
            <a:spLocks noGrp="1"/>
          </p:cNvSpPr>
          <p:nvPr>
            <p:ph type="hdr" sz="quarter"/>
          </p:nvPr>
        </p:nvSpPr>
        <p:spPr>
          <a:xfrm>
            <a:off x="0" y="2"/>
            <a:ext cx="3169920" cy="481727"/>
          </a:xfrm>
          <a:prstGeom prst="rect">
            <a:avLst/>
          </a:prstGeom>
        </p:spPr>
        <p:txBody>
          <a:bodyPr vert="horz" lIns="96635" tIns="48318" rIns="96635" bIns="48318" rtlCol="0"/>
          <a:lstStyle>
            <a:lvl1pPr algn="l">
              <a:defRPr sz="1300"/>
            </a:lvl1pPr>
          </a:lstStyle>
          <a:p>
            <a:endParaRPr lang="en-US" dirty="0"/>
          </a:p>
        </p:txBody>
      </p:sp>
      <p:sp>
        <p:nvSpPr>
          <p:cNvPr id="3" name="Date Placeholder 2">
            <a:extLst>
              <a:ext uri="{FF2B5EF4-FFF2-40B4-BE49-F238E27FC236}">
                <a16:creationId xmlns:a16="http://schemas.microsoft.com/office/drawing/2014/main" id="{CC967CD9-43E6-8246-9614-F2C64D4CC86D}"/>
              </a:ext>
            </a:extLst>
          </p:cNvPr>
          <p:cNvSpPr>
            <a:spLocks noGrp="1"/>
          </p:cNvSpPr>
          <p:nvPr>
            <p:ph type="dt" sz="quarter" idx="1"/>
          </p:nvPr>
        </p:nvSpPr>
        <p:spPr>
          <a:xfrm>
            <a:off x="4143587" y="2"/>
            <a:ext cx="3169920" cy="481727"/>
          </a:xfrm>
          <a:prstGeom prst="rect">
            <a:avLst/>
          </a:prstGeom>
        </p:spPr>
        <p:txBody>
          <a:bodyPr vert="horz" lIns="96635" tIns="48318" rIns="96635" bIns="48318" rtlCol="0"/>
          <a:lstStyle>
            <a:lvl1pPr algn="r">
              <a:defRPr sz="1300"/>
            </a:lvl1pPr>
          </a:lstStyle>
          <a:p>
            <a:fld id="{8745AB1B-A8A0-DF43-B1E4-EF6F6D85C1C0}" type="datetimeFigureOut">
              <a:rPr lang="en-US" smtClean="0"/>
              <a:t>1/9/2024</a:t>
            </a:fld>
            <a:endParaRPr lang="en-US" dirty="0"/>
          </a:p>
        </p:txBody>
      </p:sp>
      <p:sp>
        <p:nvSpPr>
          <p:cNvPr id="4" name="Footer Placeholder 3">
            <a:extLst>
              <a:ext uri="{FF2B5EF4-FFF2-40B4-BE49-F238E27FC236}">
                <a16:creationId xmlns:a16="http://schemas.microsoft.com/office/drawing/2014/main" id="{3A36E876-41D8-5448-A17B-6E3C0BC2174F}"/>
              </a:ext>
            </a:extLst>
          </p:cNvPr>
          <p:cNvSpPr>
            <a:spLocks noGrp="1"/>
          </p:cNvSpPr>
          <p:nvPr>
            <p:ph type="ftr" sz="quarter" idx="2"/>
          </p:nvPr>
        </p:nvSpPr>
        <p:spPr>
          <a:xfrm>
            <a:off x="0" y="9119476"/>
            <a:ext cx="3169920" cy="481726"/>
          </a:xfrm>
          <a:prstGeom prst="rect">
            <a:avLst/>
          </a:prstGeom>
        </p:spPr>
        <p:txBody>
          <a:bodyPr vert="horz" lIns="96635" tIns="48318" rIns="96635" bIns="48318"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4B77892E-D9D6-FB4E-B44E-15FC6BA8FBB5}"/>
              </a:ext>
            </a:extLst>
          </p:cNvPr>
          <p:cNvSpPr>
            <a:spLocks noGrp="1"/>
          </p:cNvSpPr>
          <p:nvPr>
            <p:ph type="sldNum" sz="quarter" idx="3"/>
          </p:nvPr>
        </p:nvSpPr>
        <p:spPr>
          <a:xfrm>
            <a:off x="4143587" y="9119476"/>
            <a:ext cx="3169920" cy="481726"/>
          </a:xfrm>
          <a:prstGeom prst="rect">
            <a:avLst/>
          </a:prstGeom>
        </p:spPr>
        <p:txBody>
          <a:bodyPr vert="horz" lIns="96635" tIns="48318" rIns="96635" bIns="48318" rtlCol="0" anchor="b"/>
          <a:lstStyle>
            <a:lvl1pPr algn="r">
              <a:defRPr sz="1300"/>
            </a:lvl1pPr>
          </a:lstStyle>
          <a:p>
            <a:fld id="{4B912B5B-9DE5-D941-881A-9DA6B438CA51}" type="slidenum">
              <a:rPr lang="en-US" smtClean="0"/>
              <a:t>‹#›</a:t>
            </a:fld>
            <a:endParaRPr lang="en-US" dirty="0"/>
          </a:p>
        </p:txBody>
      </p:sp>
    </p:spTree>
    <p:extLst>
      <p:ext uri="{BB962C8B-B14F-4D97-AF65-F5344CB8AC3E}">
        <p14:creationId xmlns:p14="http://schemas.microsoft.com/office/powerpoint/2010/main" val="200710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1727"/>
          </a:xfrm>
          <a:prstGeom prst="rect">
            <a:avLst/>
          </a:prstGeom>
        </p:spPr>
        <p:txBody>
          <a:bodyPr vert="horz" lIns="96635" tIns="48318" rIns="96635" bIns="48318" rtlCol="0"/>
          <a:lstStyle>
            <a:lvl1pPr algn="l">
              <a:defRPr sz="1300"/>
            </a:lvl1pPr>
          </a:lstStyle>
          <a:p>
            <a:endParaRPr lang="en-US" dirty="0"/>
          </a:p>
        </p:txBody>
      </p:sp>
      <p:sp>
        <p:nvSpPr>
          <p:cNvPr id="3" name="Date Placeholder 2"/>
          <p:cNvSpPr>
            <a:spLocks noGrp="1"/>
          </p:cNvSpPr>
          <p:nvPr>
            <p:ph type="dt" idx="1"/>
          </p:nvPr>
        </p:nvSpPr>
        <p:spPr>
          <a:xfrm>
            <a:off x="4143587" y="2"/>
            <a:ext cx="3169920" cy="481727"/>
          </a:xfrm>
          <a:prstGeom prst="rect">
            <a:avLst/>
          </a:prstGeom>
        </p:spPr>
        <p:txBody>
          <a:bodyPr vert="horz" lIns="96635" tIns="48318" rIns="96635" bIns="48318" rtlCol="0"/>
          <a:lstStyle>
            <a:lvl1pPr algn="r">
              <a:defRPr sz="1300"/>
            </a:lvl1pPr>
          </a:lstStyle>
          <a:p>
            <a:fld id="{C73D5098-5A69-FE46-B751-7B2ACE14BE30}" type="datetimeFigureOut">
              <a:rPr lang="en-US" smtClean="0"/>
              <a:t>1/9/2024</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35" tIns="48318" rIns="96635" bIns="48318"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35" tIns="48318" rIns="96635" bIns="483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35" tIns="48318" rIns="96635" bIns="4831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35" tIns="48318" rIns="96635" bIns="48318" rtlCol="0" anchor="b"/>
          <a:lstStyle>
            <a:lvl1pPr algn="r">
              <a:defRPr sz="1300"/>
            </a:lvl1pPr>
          </a:lstStyle>
          <a:p>
            <a:fld id="{5C97C367-3363-674C-85A4-A4F24E1EF0E6}" type="slidenum">
              <a:rPr lang="en-US" smtClean="0"/>
              <a:t>‹#›</a:t>
            </a:fld>
            <a:endParaRPr lang="en-US" dirty="0"/>
          </a:p>
        </p:txBody>
      </p:sp>
    </p:spTree>
    <p:extLst>
      <p:ext uri="{BB962C8B-B14F-4D97-AF65-F5344CB8AC3E}">
        <p14:creationId xmlns:p14="http://schemas.microsoft.com/office/powerpoint/2010/main" val="266025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Slide">
    <p:bg>
      <p:bgPr>
        <a:solidFill>
          <a:schemeClr val="tx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7E2CBFA-2E18-F04E-81CD-4BB8FD9C524E}"/>
              </a:ext>
            </a:extLst>
          </p:cNvPr>
          <p:cNvSpPr>
            <a:spLocks noGrp="1"/>
          </p:cNvSpPr>
          <p:nvPr>
            <p:ph type="title" hasCustomPrompt="1"/>
          </p:nvPr>
        </p:nvSpPr>
        <p:spPr>
          <a:xfrm>
            <a:off x="4465673" y="3018876"/>
            <a:ext cx="4328342" cy="410124"/>
          </a:xfrm>
        </p:spPr>
        <p:txBody>
          <a:bodyPr lIns="0" tIns="0" rIns="0" bIns="0" anchor="t" anchorCtr="0">
            <a:noAutofit/>
          </a:bodyPr>
          <a:lstStyle>
            <a:lvl1pPr>
              <a:defRPr sz="3000">
                <a:solidFill>
                  <a:schemeClr val="bg2"/>
                </a:solidFill>
              </a:defRPr>
            </a:lvl1pPr>
          </a:lstStyle>
          <a:p>
            <a:r>
              <a:rPr lang="en-US" dirty="0"/>
              <a:t>Title of Presentation</a:t>
            </a:r>
          </a:p>
        </p:txBody>
      </p:sp>
      <p:sp>
        <p:nvSpPr>
          <p:cNvPr id="9" name="Text Placeholder 3">
            <a:extLst>
              <a:ext uri="{FF2B5EF4-FFF2-40B4-BE49-F238E27FC236}">
                <a16:creationId xmlns:a16="http://schemas.microsoft.com/office/drawing/2014/main" id="{B30717E6-1DFA-D442-9BC8-E54521AF5DBF}"/>
              </a:ext>
            </a:extLst>
          </p:cNvPr>
          <p:cNvSpPr>
            <a:spLocks noGrp="1"/>
          </p:cNvSpPr>
          <p:nvPr>
            <p:ph type="body" sz="half" idx="2" hasCustomPrompt="1"/>
          </p:nvPr>
        </p:nvSpPr>
        <p:spPr>
          <a:xfrm>
            <a:off x="4465671" y="3577294"/>
            <a:ext cx="4328342" cy="338724"/>
          </a:xfrm>
        </p:spPr>
        <p:txBody>
          <a:bodyPr lIns="0" tIns="0">
            <a:normAutofit/>
          </a:bodyPr>
          <a:lstStyle>
            <a:lvl1pPr marL="0" indent="0">
              <a:buNone/>
              <a:defRPr sz="1500" b="0" i="0" kern="300" spc="100" baseline="0">
                <a:solidFill>
                  <a:schemeClr val="accent2"/>
                </a:solidFill>
                <a:latin typeface="Franklin Gothic Medium Cond" panose="020B06060304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 2019</a:t>
            </a:r>
          </a:p>
        </p:txBody>
      </p:sp>
      <p:pic>
        <p:nvPicPr>
          <p:cNvPr id="2" name="Picture 1">
            <a:extLst>
              <a:ext uri="{FF2B5EF4-FFF2-40B4-BE49-F238E27FC236}">
                <a16:creationId xmlns:a16="http://schemas.microsoft.com/office/drawing/2014/main" id="{B97DD27D-453D-5B4B-80BC-D1B2D97DFA8E}"/>
              </a:ext>
            </a:extLst>
          </p:cNvPr>
          <p:cNvPicPr>
            <a:picLocks noChangeAspect="1"/>
          </p:cNvPicPr>
          <p:nvPr userDrawn="1"/>
        </p:nvPicPr>
        <p:blipFill>
          <a:blip r:embed="rId2"/>
          <a:stretch>
            <a:fillRect/>
          </a:stretch>
        </p:blipFill>
        <p:spPr>
          <a:xfrm>
            <a:off x="4473666" y="2637180"/>
            <a:ext cx="1461052" cy="196861"/>
          </a:xfrm>
          <a:prstGeom prst="rect">
            <a:avLst/>
          </a:prstGeom>
        </p:spPr>
      </p:pic>
      <p:pic>
        <p:nvPicPr>
          <p:cNvPr id="4" name="Picture 3">
            <a:extLst>
              <a:ext uri="{FF2B5EF4-FFF2-40B4-BE49-F238E27FC236}">
                <a16:creationId xmlns:a16="http://schemas.microsoft.com/office/drawing/2014/main" id="{4D8A517B-7A85-8848-BD0A-3BFF9076F821}"/>
              </a:ext>
            </a:extLst>
          </p:cNvPr>
          <p:cNvPicPr>
            <a:picLocks noChangeAspect="1"/>
          </p:cNvPicPr>
          <p:nvPr userDrawn="1"/>
        </p:nvPicPr>
        <p:blipFill>
          <a:blip r:embed="rId3"/>
          <a:stretch>
            <a:fillRect/>
          </a:stretch>
        </p:blipFill>
        <p:spPr>
          <a:xfrm>
            <a:off x="-151445" y="1204844"/>
            <a:ext cx="4330700" cy="4368800"/>
          </a:xfrm>
          <a:prstGeom prst="rect">
            <a:avLst/>
          </a:prstGeom>
        </p:spPr>
      </p:pic>
      <p:pic>
        <p:nvPicPr>
          <p:cNvPr id="5" name="Picture 4">
            <a:extLst>
              <a:ext uri="{FF2B5EF4-FFF2-40B4-BE49-F238E27FC236}">
                <a16:creationId xmlns:a16="http://schemas.microsoft.com/office/drawing/2014/main" id="{80989B68-BA08-AD4A-90DF-B7B7B81D20D2}"/>
              </a:ext>
            </a:extLst>
          </p:cNvPr>
          <p:cNvPicPr>
            <a:picLocks noChangeAspect="1"/>
          </p:cNvPicPr>
          <p:nvPr userDrawn="1"/>
        </p:nvPicPr>
        <p:blipFill>
          <a:blip r:embed="rId4"/>
          <a:stretch>
            <a:fillRect/>
          </a:stretch>
        </p:blipFill>
        <p:spPr>
          <a:xfrm>
            <a:off x="1080455" y="2703444"/>
            <a:ext cx="1866900" cy="1371600"/>
          </a:xfrm>
          <a:prstGeom prst="rect">
            <a:avLst/>
          </a:prstGeom>
        </p:spPr>
      </p:pic>
    </p:spTree>
    <p:extLst>
      <p:ext uri="{BB962C8B-B14F-4D97-AF65-F5344CB8AC3E}">
        <p14:creationId xmlns:p14="http://schemas.microsoft.com/office/powerpoint/2010/main" val="13772494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1000"/>
                                        <p:tgtEl>
                                          <p:spTgt spid="4"/>
                                        </p:tgtEl>
                                      </p:cBhvr>
                                    </p:animEffect>
                                  </p:childTnLst>
                                </p:cTn>
                              </p:par>
                              <p:par>
                                <p:cTn id="11" presetID="10" presetClass="entr" presetSubtype="0" fill="hold" nodeType="withEffect">
                                  <p:stCondLst>
                                    <p:cond delay="2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0" nodeType="withEffect">
                                  <p:stCondLst>
                                    <p:cond delay="250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build="p">
        <p:tmplLst>
          <p:tmpl lvl="1">
            <p:tnLst>
              <p:par>
                <p:cTn presetID="10" presetClass="entr" presetSubtype="0" fill="hold" nodeType="withEffect">
                  <p:stCondLst>
                    <p:cond delay="250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graphs">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631D811-DC80-874A-924C-DBF6DEB34BEA}"/>
              </a:ext>
            </a:extLst>
          </p:cNvPr>
          <p:cNvSpPr>
            <a:spLocks noGrp="1"/>
          </p:cNvSpPr>
          <p:nvPr>
            <p:ph type="body" sz="half" idx="2" hasCustomPrompt="1"/>
          </p:nvPr>
        </p:nvSpPr>
        <p:spPr>
          <a:xfrm>
            <a:off x="380668" y="212756"/>
            <a:ext cx="8382666" cy="232390"/>
          </a:xfrm>
        </p:spPr>
        <p:txBody>
          <a:bodyPr lIns="0" tIns="0" rIns="0" bIns="0">
            <a:normAutofit/>
          </a:bodyPr>
          <a:lstStyle>
            <a:lvl1pPr marL="0" indent="0">
              <a:buNone/>
              <a:defRPr sz="1600" b="0" i="0" kern="300" spc="150" baseline="0">
                <a:solidFill>
                  <a:schemeClr val="tx2"/>
                </a:solidFill>
                <a:latin typeface="Franklin Gothic Medium Cond" panose="020B06060304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CHART HEADLINE</a:t>
            </a:r>
          </a:p>
        </p:txBody>
      </p:sp>
      <p:sp>
        <p:nvSpPr>
          <p:cNvPr id="15" name="Text Placeholder 3">
            <a:extLst>
              <a:ext uri="{FF2B5EF4-FFF2-40B4-BE49-F238E27FC236}">
                <a16:creationId xmlns:a16="http://schemas.microsoft.com/office/drawing/2014/main" id="{D394FF05-F338-C041-BF93-61244BA40021}"/>
              </a:ext>
            </a:extLst>
          </p:cNvPr>
          <p:cNvSpPr>
            <a:spLocks noGrp="1"/>
          </p:cNvSpPr>
          <p:nvPr>
            <p:ph type="body" sz="half" idx="11" hasCustomPrompt="1"/>
          </p:nvPr>
        </p:nvSpPr>
        <p:spPr>
          <a:xfrm>
            <a:off x="380668" y="508900"/>
            <a:ext cx="8382666" cy="452353"/>
          </a:xfrm>
        </p:spPr>
        <p:txBody>
          <a:bodyPr lIns="0" tIns="0" rIns="0" bIns="0">
            <a:normAutofit/>
          </a:bodyPr>
          <a:lstStyle>
            <a:lvl1pPr marL="0" indent="0">
              <a:buNone/>
              <a:defRPr sz="2500" b="0" i="0" kern="300" spc="0" baseline="0">
                <a:solidFill>
                  <a:schemeClr val="tx2"/>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Chart headline</a:t>
            </a:r>
          </a:p>
        </p:txBody>
      </p:sp>
      <p:sp>
        <p:nvSpPr>
          <p:cNvPr id="3" name="Chart Placeholder 2">
            <a:extLst>
              <a:ext uri="{FF2B5EF4-FFF2-40B4-BE49-F238E27FC236}">
                <a16:creationId xmlns:a16="http://schemas.microsoft.com/office/drawing/2014/main" id="{CB94ABE0-F122-CA40-846F-8732BFACCEE6}"/>
              </a:ext>
            </a:extLst>
          </p:cNvPr>
          <p:cNvSpPr>
            <a:spLocks noGrp="1"/>
          </p:cNvSpPr>
          <p:nvPr>
            <p:ph type="chart" sz="quarter" idx="13"/>
          </p:nvPr>
        </p:nvSpPr>
        <p:spPr>
          <a:xfrm>
            <a:off x="375920" y="1148704"/>
            <a:ext cx="4043362" cy="4072792"/>
          </a:xfrm>
          <a:ln>
            <a:solidFill>
              <a:schemeClr val="tx1">
                <a:lumMod val="20000"/>
                <a:lumOff val="80000"/>
              </a:schemeClr>
            </a:solidFill>
          </a:ln>
        </p:spPr>
        <p:txBody>
          <a:bodyPr/>
          <a:lstStyle/>
          <a:p>
            <a:endParaRPr lang="en-US" dirty="0"/>
          </a:p>
        </p:txBody>
      </p:sp>
      <p:sp>
        <p:nvSpPr>
          <p:cNvPr id="19" name="Chart Placeholder 2">
            <a:extLst>
              <a:ext uri="{FF2B5EF4-FFF2-40B4-BE49-F238E27FC236}">
                <a16:creationId xmlns:a16="http://schemas.microsoft.com/office/drawing/2014/main" id="{D111622C-EA73-BD49-9D77-6AB77CF5D1A5}"/>
              </a:ext>
            </a:extLst>
          </p:cNvPr>
          <p:cNvSpPr>
            <a:spLocks noGrp="1"/>
          </p:cNvSpPr>
          <p:nvPr>
            <p:ph type="chart" sz="quarter" idx="14"/>
          </p:nvPr>
        </p:nvSpPr>
        <p:spPr>
          <a:xfrm>
            <a:off x="4724400" y="1148704"/>
            <a:ext cx="4043362" cy="4072792"/>
          </a:xfrm>
          <a:ln>
            <a:solidFill>
              <a:schemeClr val="tx1">
                <a:lumMod val="20000"/>
                <a:lumOff val="80000"/>
              </a:schemeClr>
            </a:solidFill>
          </a:ln>
        </p:spPr>
        <p:txBody>
          <a:bodyPr/>
          <a:lstStyle/>
          <a:p>
            <a:endParaRPr lang="en-US" dirty="0"/>
          </a:p>
        </p:txBody>
      </p:sp>
      <p:sp>
        <p:nvSpPr>
          <p:cNvPr id="10" name="Slide Number Placeholder 5">
            <a:extLst>
              <a:ext uri="{FF2B5EF4-FFF2-40B4-BE49-F238E27FC236}">
                <a16:creationId xmlns:a16="http://schemas.microsoft.com/office/drawing/2014/main" id="{E5584D3C-D766-7E4F-AB77-7B7F1E3D4BDE}"/>
              </a:ext>
            </a:extLst>
          </p:cNvPr>
          <p:cNvSpPr txBox="1">
            <a:spLocks/>
          </p:cNvSpPr>
          <p:nvPr userDrawn="1"/>
        </p:nvSpPr>
        <p:spPr>
          <a:xfrm>
            <a:off x="8491554" y="6441161"/>
            <a:ext cx="543560" cy="365125"/>
          </a:xfrm>
          <a:prstGeom prst="rect">
            <a:avLst/>
          </a:prstGeom>
        </p:spPr>
        <p:txBody>
          <a:bodyPr lIns="0" tIns="0" rIns="0" bIns="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4CDE8-EDD8-F542-8884-C379819A184A}" type="slidenum">
              <a:rPr lang="en-US" sz="800" b="0" i="0" smtClean="0">
                <a:solidFill>
                  <a:schemeClr val="tx2"/>
                </a:solidFill>
                <a:latin typeface="Franklin Gothic Medium Cond" panose="020B0606030402020204" pitchFamily="34" charset="0"/>
              </a:rPr>
              <a:pPr/>
              <a:t>‹#›</a:t>
            </a:fld>
            <a:endParaRPr lang="en-US" sz="800" b="0" i="0" dirty="0">
              <a:solidFill>
                <a:schemeClr val="tx2"/>
              </a:solidFill>
              <a:latin typeface="Franklin Gothic Medium Cond" panose="020B0606030402020204" pitchFamily="34" charset="0"/>
            </a:endParaRPr>
          </a:p>
        </p:txBody>
      </p:sp>
      <p:cxnSp>
        <p:nvCxnSpPr>
          <p:cNvPr id="12" name="Straight Connector 11">
            <a:extLst>
              <a:ext uri="{FF2B5EF4-FFF2-40B4-BE49-F238E27FC236}">
                <a16:creationId xmlns:a16="http://schemas.microsoft.com/office/drawing/2014/main" id="{C264BCDF-4817-DE46-AA8A-A320909203A3}"/>
              </a:ext>
            </a:extLst>
          </p:cNvPr>
          <p:cNvCxnSpPr>
            <a:cxnSpLocks/>
          </p:cNvCxnSpPr>
          <p:nvPr userDrawn="1"/>
        </p:nvCxnSpPr>
        <p:spPr>
          <a:xfrm>
            <a:off x="424779" y="6618348"/>
            <a:ext cx="8209073" cy="1075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45B2101-A066-564C-BE4C-F7B6D8158A59}"/>
              </a:ext>
            </a:extLst>
          </p:cNvPr>
          <p:cNvPicPr>
            <a:picLocks noChangeAspect="1"/>
          </p:cNvPicPr>
          <p:nvPr userDrawn="1"/>
        </p:nvPicPr>
        <p:blipFill>
          <a:blip r:embed="rId2"/>
          <a:stretch>
            <a:fillRect/>
          </a:stretch>
        </p:blipFill>
        <p:spPr>
          <a:xfrm>
            <a:off x="194418" y="6507528"/>
            <a:ext cx="230361" cy="232390"/>
          </a:xfrm>
          <a:prstGeom prst="rect">
            <a:avLst/>
          </a:prstGeom>
        </p:spPr>
      </p:pic>
      <p:sp>
        <p:nvSpPr>
          <p:cNvPr id="17" name="Text Placeholder 2">
            <a:extLst>
              <a:ext uri="{FF2B5EF4-FFF2-40B4-BE49-F238E27FC236}">
                <a16:creationId xmlns:a16="http://schemas.microsoft.com/office/drawing/2014/main" id="{5640327E-EA3C-CD49-819C-030C1203901F}"/>
              </a:ext>
            </a:extLst>
          </p:cNvPr>
          <p:cNvSpPr>
            <a:spLocks noGrp="1"/>
          </p:cNvSpPr>
          <p:nvPr>
            <p:ph type="body" idx="12"/>
          </p:nvPr>
        </p:nvSpPr>
        <p:spPr>
          <a:xfrm>
            <a:off x="375920" y="5893984"/>
            <a:ext cx="8382666" cy="519183"/>
          </a:xfrm>
        </p:spPr>
        <p:txBody>
          <a:bodyPr wrap="square" lIns="0" tIns="0" rIns="0" bIns="0" anchor="t" anchorCtr="0">
            <a:normAutofit/>
          </a:bodyPr>
          <a:lstStyle>
            <a:lvl1pPr marL="0" indent="0">
              <a:buNone/>
              <a:defRPr sz="600" b="0" i="0" kern="300" spc="20" baseline="0">
                <a:solidFill>
                  <a:schemeClr val="tx1">
                    <a:lumMod val="60000"/>
                    <a:lumOff val="40000"/>
                  </a:schemeClr>
                </a:solidFill>
                <a:latin typeface="Franklin Gothic Medium Cond" panose="020B06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0691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graphs with tex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631D811-DC80-874A-924C-DBF6DEB34BEA}"/>
              </a:ext>
            </a:extLst>
          </p:cNvPr>
          <p:cNvSpPr>
            <a:spLocks noGrp="1"/>
          </p:cNvSpPr>
          <p:nvPr>
            <p:ph type="body" sz="half" idx="2" hasCustomPrompt="1"/>
          </p:nvPr>
        </p:nvSpPr>
        <p:spPr>
          <a:xfrm>
            <a:off x="380668" y="212756"/>
            <a:ext cx="8382666" cy="232390"/>
          </a:xfrm>
        </p:spPr>
        <p:txBody>
          <a:bodyPr lIns="0" tIns="0" rIns="0" bIns="0">
            <a:normAutofit/>
          </a:bodyPr>
          <a:lstStyle>
            <a:lvl1pPr marL="0" indent="0">
              <a:buNone/>
              <a:defRPr sz="1600" b="0" i="0" kern="300" spc="150" baseline="0">
                <a:solidFill>
                  <a:schemeClr val="tx2"/>
                </a:solidFill>
                <a:latin typeface="Franklin Gothic Medium Cond" panose="020B06060304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CHART HEADLINE</a:t>
            </a:r>
          </a:p>
        </p:txBody>
      </p:sp>
      <p:sp>
        <p:nvSpPr>
          <p:cNvPr id="15" name="Text Placeholder 3">
            <a:extLst>
              <a:ext uri="{FF2B5EF4-FFF2-40B4-BE49-F238E27FC236}">
                <a16:creationId xmlns:a16="http://schemas.microsoft.com/office/drawing/2014/main" id="{D394FF05-F338-C041-BF93-61244BA40021}"/>
              </a:ext>
            </a:extLst>
          </p:cNvPr>
          <p:cNvSpPr>
            <a:spLocks noGrp="1"/>
          </p:cNvSpPr>
          <p:nvPr>
            <p:ph type="body" sz="half" idx="11" hasCustomPrompt="1"/>
          </p:nvPr>
        </p:nvSpPr>
        <p:spPr>
          <a:xfrm>
            <a:off x="380668" y="508900"/>
            <a:ext cx="8382666" cy="452353"/>
          </a:xfrm>
        </p:spPr>
        <p:txBody>
          <a:bodyPr lIns="0" tIns="0" rIns="0" bIns="0">
            <a:normAutofit/>
          </a:bodyPr>
          <a:lstStyle>
            <a:lvl1pPr marL="0" indent="0">
              <a:buNone/>
              <a:defRPr sz="2500" b="0" i="0" kern="300" spc="0" baseline="0">
                <a:solidFill>
                  <a:schemeClr val="tx2"/>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Chart headline</a:t>
            </a:r>
          </a:p>
        </p:txBody>
      </p:sp>
      <p:sp>
        <p:nvSpPr>
          <p:cNvPr id="3" name="Chart Placeholder 2">
            <a:extLst>
              <a:ext uri="{FF2B5EF4-FFF2-40B4-BE49-F238E27FC236}">
                <a16:creationId xmlns:a16="http://schemas.microsoft.com/office/drawing/2014/main" id="{CB94ABE0-F122-CA40-846F-8732BFACCEE6}"/>
              </a:ext>
            </a:extLst>
          </p:cNvPr>
          <p:cNvSpPr>
            <a:spLocks noGrp="1"/>
          </p:cNvSpPr>
          <p:nvPr>
            <p:ph type="chart" sz="quarter" idx="13"/>
          </p:nvPr>
        </p:nvSpPr>
        <p:spPr>
          <a:xfrm>
            <a:off x="375920" y="1316435"/>
            <a:ext cx="4043362" cy="2452926"/>
          </a:xfrm>
          <a:ln>
            <a:solidFill>
              <a:schemeClr val="tx1">
                <a:lumMod val="20000"/>
                <a:lumOff val="80000"/>
              </a:schemeClr>
            </a:solidFill>
          </a:ln>
        </p:spPr>
        <p:txBody>
          <a:bodyPr/>
          <a:lstStyle/>
          <a:p>
            <a:endParaRPr lang="en-US" dirty="0"/>
          </a:p>
        </p:txBody>
      </p:sp>
      <p:sp>
        <p:nvSpPr>
          <p:cNvPr id="19" name="Chart Placeholder 2">
            <a:extLst>
              <a:ext uri="{FF2B5EF4-FFF2-40B4-BE49-F238E27FC236}">
                <a16:creationId xmlns:a16="http://schemas.microsoft.com/office/drawing/2014/main" id="{D111622C-EA73-BD49-9D77-6AB77CF5D1A5}"/>
              </a:ext>
            </a:extLst>
          </p:cNvPr>
          <p:cNvSpPr>
            <a:spLocks noGrp="1"/>
          </p:cNvSpPr>
          <p:nvPr>
            <p:ph type="chart" sz="quarter" idx="14"/>
          </p:nvPr>
        </p:nvSpPr>
        <p:spPr>
          <a:xfrm>
            <a:off x="4724400" y="1316435"/>
            <a:ext cx="4043362" cy="2452926"/>
          </a:xfrm>
          <a:ln>
            <a:solidFill>
              <a:schemeClr val="tx1">
                <a:lumMod val="20000"/>
                <a:lumOff val="80000"/>
              </a:schemeClr>
            </a:solidFill>
          </a:ln>
        </p:spPr>
        <p:txBody>
          <a:bodyPr/>
          <a:lstStyle/>
          <a:p>
            <a:endParaRPr lang="en-US" dirty="0"/>
          </a:p>
        </p:txBody>
      </p:sp>
      <p:sp>
        <p:nvSpPr>
          <p:cNvPr id="10" name="Text Placeholder 2">
            <a:extLst>
              <a:ext uri="{FF2B5EF4-FFF2-40B4-BE49-F238E27FC236}">
                <a16:creationId xmlns:a16="http://schemas.microsoft.com/office/drawing/2014/main" id="{89A92C58-290F-6F42-B0E4-7026E6DE1ED4}"/>
              </a:ext>
            </a:extLst>
          </p:cNvPr>
          <p:cNvSpPr>
            <a:spLocks noGrp="1"/>
          </p:cNvSpPr>
          <p:nvPr>
            <p:ph type="body" idx="1"/>
          </p:nvPr>
        </p:nvSpPr>
        <p:spPr>
          <a:xfrm>
            <a:off x="375920" y="3957476"/>
            <a:ext cx="3931920" cy="164340"/>
          </a:xfrm>
        </p:spPr>
        <p:txBody>
          <a:bodyPr wrap="square" lIns="0" tIns="0" rIns="0" bIns="0" anchor="t" anchorCtr="0">
            <a:spAutoFit/>
          </a:bodyPr>
          <a:lstStyle>
            <a:lvl1pPr marL="0" indent="0">
              <a:lnSpc>
                <a:spcPts val="1400"/>
              </a:lnSpc>
              <a:spcAft>
                <a:spcPts val="600"/>
              </a:spcAft>
              <a:buNone/>
              <a:defRPr sz="1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2" name="Text Placeholder 2">
            <a:extLst>
              <a:ext uri="{FF2B5EF4-FFF2-40B4-BE49-F238E27FC236}">
                <a16:creationId xmlns:a16="http://schemas.microsoft.com/office/drawing/2014/main" id="{95FA44B7-4D38-D142-AE19-8B55584777F4}"/>
              </a:ext>
            </a:extLst>
          </p:cNvPr>
          <p:cNvSpPr>
            <a:spLocks noGrp="1"/>
          </p:cNvSpPr>
          <p:nvPr>
            <p:ph type="body" idx="15"/>
          </p:nvPr>
        </p:nvSpPr>
        <p:spPr>
          <a:xfrm>
            <a:off x="4744720" y="3957476"/>
            <a:ext cx="3931920" cy="164340"/>
          </a:xfrm>
        </p:spPr>
        <p:txBody>
          <a:bodyPr wrap="square" lIns="0" tIns="0" rIns="0" bIns="0" anchor="t" anchorCtr="0">
            <a:spAutoFit/>
          </a:bodyPr>
          <a:lstStyle>
            <a:lvl1pPr marL="0" indent="0">
              <a:lnSpc>
                <a:spcPts val="1400"/>
              </a:lnSpc>
              <a:spcAft>
                <a:spcPts val="600"/>
              </a:spcAft>
              <a:buNone/>
              <a:defRPr sz="1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4" name="Slide Number Placeholder 5">
            <a:extLst>
              <a:ext uri="{FF2B5EF4-FFF2-40B4-BE49-F238E27FC236}">
                <a16:creationId xmlns:a16="http://schemas.microsoft.com/office/drawing/2014/main" id="{F6F3315E-F1AB-074D-93ED-45A6713CC375}"/>
              </a:ext>
            </a:extLst>
          </p:cNvPr>
          <p:cNvSpPr txBox="1">
            <a:spLocks/>
          </p:cNvSpPr>
          <p:nvPr userDrawn="1"/>
        </p:nvSpPr>
        <p:spPr>
          <a:xfrm>
            <a:off x="8491554" y="6441161"/>
            <a:ext cx="543560" cy="365125"/>
          </a:xfrm>
          <a:prstGeom prst="rect">
            <a:avLst/>
          </a:prstGeom>
        </p:spPr>
        <p:txBody>
          <a:bodyPr lIns="0" tIns="0" rIns="0" bIns="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4CDE8-EDD8-F542-8884-C379819A184A}" type="slidenum">
              <a:rPr lang="en-US" sz="800" b="0" i="0" smtClean="0">
                <a:solidFill>
                  <a:schemeClr val="tx2"/>
                </a:solidFill>
                <a:latin typeface="Franklin Gothic Medium Cond" panose="020B0606030402020204" pitchFamily="34" charset="0"/>
              </a:rPr>
              <a:pPr/>
              <a:t>‹#›</a:t>
            </a:fld>
            <a:endParaRPr lang="en-US" sz="800" b="0" i="0" dirty="0">
              <a:solidFill>
                <a:schemeClr val="tx2"/>
              </a:solidFill>
              <a:latin typeface="Franklin Gothic Medium Cond" panose="020B0606030402020204" pitchFamily="34" charset="0"/>
            </a:endParaRPr>
          </a:p>
        </p:txBody>
      </p:sp>
      <p:cxnSp>
        <p:nvCxnSpPr>
          <p:cNvPr id="16" name="Straight Connector 15">
            <a:extLst>
              <a:ext uri="{FF2B5EF4-FFF2-40B4-BE49-F238E27FC236}">
                <a16:creationId xmlns:a16="http://schemas.microsoft.com/office/drawing/2014/main" id="{9917E757-765B-6D44-8E1B-C2639748A799}"/>
              </a:ext>
            </a:extLst>
          </p:cNvPr>
          <p:cNvCxnSpPr>
            <a:cxnSpLocks/>
          </p:cNvCxnSpPr>
          <p:nvPr userDrawn="1"/>
        </p:nvCxnSpPr>
        <p:spPr>
          <a:xfrm>
            <a:off x="424779" y="6618348"/>
            <a:ext cx="8209073" cy="1075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FBABFFA-0CE3-1949-B910-90FD2A3A9B21}"/>
              </a:ext>
            </a:extLst>
          </p:cNvPr>
          <p:cNvPicPr>
            <a:picLocks noChangeAspect="1"/>
          </p:cNvPicPr>
          <p:nvPr userDrawn="1"/>
        </p:nvPicPr>
        <p:blipFill>
          <a:blip r:embed="rId2"/>
          <a:stretch>
            <a:fillRect/>
          </a:stretch>
        </p:blipFill>
        <p:spPr>
          <a:xfrm>
            <a:off x="194418" y="6507528"/>
            <a:ext cx="230361" cy="232390"/>
          </a:xfrm>
          <a:prstGeom prst="rect">
            <a:avLst/>
          </a:prstGeom>
        </p:spPr>
      </p:pic>
    </p:spTree>
    <p:extLst>
      <p:ext uri="{BB962C8B-B14F-4D97-AF65-F5344CB8AC3E}">
        <p14:creationId xmlns:p14="http://schemas.microsoft.com/office/powerpoint/2010/main" val="632001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Graph">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631D811-DC80-874A-924C-DBF6DEB34BEA}"/>
              </a:ext>
            </a:extLst>
          </p:cNvPr>
          <p:cNvSpPr>
            <a:spLocks noGrp="1"/>
          </p:cNvSpPr>
          <p:nvPr>
            <p:ph type="body" sz="half" idx="2" hasCustomPrompt="1"/>
          </p:nvPr>
        </p:nvSpPr>
        <p:spPr>
          <a:xfrm>
            <a:off x="380668" y="212756"/>
            <a:ext cx="8382666" cy="232390"/>
          </a:xfrm>
        </p:spPr>
        <p:txBody>
          <a:bodyPr lIns="0" tIns="0" rIns="0" bIns="0">
            <a:normAutofit/>
          </a:bodyPr>
          <a:lstStyle>
            <a:lvl1pPr marL="0" indent="0">
              <a:buNone/>
              <a:defRPr sz="1600" b="0" i="0" kern="300" spc="150" baseline="0">
                <a:solidFill>
                  <a:schemeClr val="tx2"/>
                </a:solidFill>
                <a:latin typeface="Franklin Gothic Medium Cond" panose="020B06060304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CHART HEADLINE</a:t>
            </a:r>
          </a:p>
        </p:txBody>
      </p:sp>
      <p:sp>
        <p:nvSpPr>
          <p:cNvPr id="15" name="Text Placeholder 3">
            <a:extLst>
              <a:ext uri="{FF2B5EF4-FFF2-40B4-BE49-F238E27FC236}">
                <a16:creationId xmlns:a16="http://schemas.microsoft.com/office/drawing/2014/main" id="{D394FF05-F338-C041-BF93-61244BA40021}"/>
              </a:ext>
            </a:extLst>
          </p:cNvPr>
          <p:cNvSpPr>
            <a:spLocks noGrp="1"/>
          </p:cNvSpPr>
          <p:nvPr>
            <p:ph type="body" sz="half" idx="11" hasCustomPrompt="1"/>
          </p:nvPr>
        </p:nvSpPr>
        <p:spPr>
          <a:xfrm>
            <a:off x="380668" y="508900"/>
            <a:ext cx="8382666" cy="452353"/>
          </a:xfrm>
        </p:spPr>
        <p:txBody>
          <a:bodyPr lIns="0" tIns="0" rIns="0" bIns="0">
            <a:normAutofit/>
          </a:bodyPr>
          <a:lstStyle>
            <a:lvl1pPr marL="0" indent="0">
              <a:buNone/>
              <a:defRPr sz="2500" b="0" i="0" kern="300" spc="0" baseline="0">
                <a:solidFill>
                  <a:schemeClr val="tx2"/>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Chart headline</a:t>
            </a:r>
          </a:p>
        </p:txBody>
      </p:sp>
      <p:sp>
        <p:nvSpPr>
          <p:cNvPr id="3" name="Chart Placeholder 2">
            <a:extLst>
              <a:ext uri="{FF2B5EF4-FFF2-40B4-BE49-F238E27FC236}">
                <a16:creationId xmlns:a16="http://schemas.microsoft.com/office/drawing/2014/main" id="{CB94ABE0-F122-CA40-846F-8732BFACCEE6}"/>
              </a:ext>
            </a:extLst>
          </p:cNvPr>
          <p:cNvSpPr>
            <a:spLocks noGrp="1"/>
          </p:cNvSpPr>
          <p:nvPr>
            <p:ph type="chart" sz="quarter" idx="13"/>
          </p:nvPr>
        </p:nvSpPr>
        <p:spPr>
          <a:xfrm>
            <a:off x="375920" y="1166434"/>
            <a:ext cx="8382666" cy="4478709"/>
          </a:xfrm>
        </p:spPr>
        <p:txBody>
          <a:bodyPr/>
          <a:lstStyle/>
          <a:p>
            <a:endParaRPr lang="en-US" dirty="0"/>
          </a:p>
        </p:txBody>
      </p:sp>
      <p:sp>
        <p:nvSpPr>
          <p:cNvPr id="8" name="Slide Number Placeholder 5">
            <a:extLst>
              <a:ext uri="{FF2B5EF4-FFF2-40B4-BE49-F238E27FC236}">
                <a16:creationId xmlns:a16="http://schemas.microsoft.com/office/drawing/2014/main" id="{BA9438A4-E158-AC4C-8551-0D91D583ECA1}"/>
              </a:ext>
            </a:extLst>
          </p:cNvPr>
          <p:cNvSpPr txBox="1">
            <a:spLocks/>
          </p:cNvSpPr>
          <p:nvPr userDrawn="1"/>
        </p:nvSpPr>
        <p:spPr>
          <a:xfrm>
            <a:off x="8491554" y="6441161"/>
            <a:ext cx="543560" cy="365125"/>
          </a:xfrm>
          <a:prstGeom prst="rect">
            <a:avLst/>
          </a:prstGeom>
        </p:spPr>
        <p:txBody>
          <a:bodyPr lIns="0" tIns="0" rIns="0" bIns="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4CDE8-EDD8-F542-8884-C379819A184A}" type="slidenum">
              <a:rPr lang="en-US" sz="800" b="0" i="0" smtClean="0">
                <a:solidFill>
                  <a:schemeClr val="tx2"/>
                </a:solidFill>
                <a:latin typeface="Franklin Gothic Medium Cond" panose="020B0606030402020204" pitchFamily="34" charset="0"/>
              </a:rPr>
              <a:pPr/>
              <a:t>‹#›</a:t>
            </a:fld>
            <a:endParaRPr lang="en-US" sz="800" b="0" i="0" dirty="0">
              <a:solidFill>
                <a:schemeClr val="tx2"/>
              </a:solidFill>
              <a:latin typeface="Franklin Gothic Medium Cond" panose="020B0606030402020204" pitchFamily="34" charset="0"/>
            </a:endParaRPr>
          </a:p>
        </p:txBody>
      </p:sp>
      <p:cxnSp>
        <p:nvCxnSpPr>
          <p:cNvPr id="9" name="Straight Connector 8">
            <a:extLst>
              <a:ext uri="{FF2B5EF4-FFF2-40B4-BE49-F238E27FC236}">
                <a16:creationId xmlns:a16="http://schemas.microsoft.com/office/drawing/2014/main" id="{61091918-08A2-7943-808B-7B0FA7EF242F}"/>
              </a:ext>
            </a:extLst>
          </p:cNvPr>
          <p:cNvCxnSpPr>
            <a:cxnSpLocks/>
          </p:cNvCxnSpPr>
          <p:nvPr userDrawn="1"/>
        </p:nvCxnSpPr>
        <p:spPr>
          <a:xfrm>
            <a:off x="424779" y="6618348"/>
            <a:ext cx="8209073" cy="1075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4133493-9FDC-CE4B-857D-4BD9286B22D0}"/>
              </a:ext>
            </a:extLst>
          </p:cNvPr>
          <p:cNvPicPr>
            <a:picLocks noChangeAspect="1"/>
          </p:cNvPicPr>
          <p:nvPr userDrawn="1"/>
        </p:nvPicPr>
        <p:blipFill>
          <a:blip r:embed="rId2"/>
          <a:stretch>
            <a:fillRect/>
          </a:stretch>
        </p:blipFill>
        <p:spPr>
          <a:xfrm>
            <a:off x="194418" y="6507528"/>
            <a:ext cx="230361" cy="232390"/>
          </a:xfrm>
          <a:prstGeom prst="rect">
            <a:avLst/>
          </a:prstGeom>
        </p:spPr>
      </p:pic>
      <p:sp>
        <p:nvSpPr>
          <p:cNvPr id="12" name="Text Placeholder 2">
            <a:extLst>
              <a:ext uri="{FF2B5EF4-FFF2-40B4-BE49-F238E27FC236}">
                <a16:creationId xmlns:a16="http://schemas.microsoft.com/office/drawing/2014/main" id="{429AD11D-DF03-A64B-AB09-6D320A5DAF73}"/>
              </a:ext>
            </a:extLst>
          </p:cNvPr>
          <p:cNvSpPr>
            <a:spLocks noGrp="1"/>
          </p:cNvSpPr>
          <p:nvPr>
            <p:ph type="body" idx="12"/>
          </p:nvPr>
        </p:nvSpPr>
        <p:spPr>
          <a:xfrm>
            <a:off x="375920" y="5893984"/>
            <a:ext cx="8382666" cy="519183"/>
          </a:xfrm>
        </p:spPr>
        <p:txBody>
          <a:bodyPr wrap="square" lIns="0" tIns="0" rIns="0" bIns="0" anchor="t" anchorCtr="0">
            <a:normAutofit/>
          </a:bodyPr>
          <a:lstStyle>
            <a:lvl1pPr marL="0" indent="0">
              <a:buNone/>
              <a:defRPr sz="600" b="0" i="0" kern="300" spc="20" baseline="0">
                <a:solidFill>
                  <a:schemeClr val="tx1">
                    <a:lumMod val="60000"/>
                    <a:lumOff val="40000"/>
                  </a:schemeClr>
                </a:solidFill>
                <a:latin typeface="Franklin Gothic Medium Cond" panose="020B06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73946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graph quadrants">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E3BC1403-8D1B-CA4B-9376-6FE7B4EA7F88}"/>
              </a:ext>
            </a:extLst>
          </p:cNvPr>
          <p:cNvSpPr txBox="1">
            <a:spLocks/>
          </p:cNvSpPr>
          <p:nvPr userDrawn="1"/>
        </p:nvSpPr>
        <p:spPr>
          <a:xfrm>
            <a:off x="8491554" y="6441161"/>
            <a:ext cx="543560" cy="365125"/>
          </a:xfrm>
          <a:prstGeom prst="rect">
            <a:avLst/>
          </a:prstGeom>
        </p:spPr>
        <p:txBody>
          <a:bodyPr lIns="0" tIns="0" rIns="0" bIns="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4CDE8-EDD8-F542-8884-C379819A184A}" type="slidenum">
              <a:rPr lang="en-US" sz="800" b="0" i="0" smtClean="0">
                <a:solidFill>
                  <a:schemeClr val="tx2"/>
                </a:solidFill>
                <a:latin typeface="Franklin Gothic Medium Cond" panose="020B0606030402020204" pitchFamily="34" charset="0"/>
              </a:rPr>
              <a:pPr/>
              <a:t>‹#›</a:t>
            </a:fld>
            <a:endParaRPr lang="en-US" sz="800" b="0" i="0" dirty="0">
              <a:solidFill>
                <a:schemeClr val="tx2"/>
              </a:solidFill>
              <a:latin typeface="Franklin Gothic Medium Cond" panose="020B0606030402020204" pitchFamily="34" charset="0"/>
            </a:endParaRPr>
          </a:p>
        </p:txBody>
      </p:sp>
      <p:cxnSp>
        <p:nvCxnSpPr>
          <p:cNvPr id="6" name="Straight Connector 5">
            <a:extLst>
              <a:ext uri="{FF2B5EF4-FFF2-40B4-BE49-F238E27FC236}">
                <a16:creationId xmlns:a16="http://schemas.microsoft.com/office/drawing/2014/main" id="{EDB96A8E-7A8A-E042-B909-22EC771E8821}"/>
              </a:ext>
            </a:extLst>
          </p:cNvPr>
          <p:cNvCxnSpPr>
            <a:cxnSpLocks/>
          </p:cNvCxnSpPr>
          <p:nvPr userDrawn="1"/>
        </p:nvCxnSpPr>
        <p:spPr>
          <a:xfrm>
            <a:off x="424779" y="6618348"/>
            <a:ext cx="8209073" cy="1075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8F52F9A-255F-304C-965C-A2169FBF570F}"/>
              </a:ext>
            </a:extLst>
          </p:cNvPr>
          <p:cNvPicPr>
            <a:picLocks noChangeAspect="1"/>
          </p:cNvPicPr>
          <p:nvPr userDrawn="1"/>
        </p:nvPicPr>
        <p:blipFill>
          <a:blip r:embed="rId2"/>
          <a:stretch>
            <a:fillRect/>
          </a:stretch>
        </p:blipFill>
        <p:spPr>
          <a:xfrm>
            <a:off x="194418" y="6507528"/>
            <a:ext cx="230361" cy="232390"/>
          </a:xfrm>
          <a:prstGeom prst="rect">
            <a:avLst/>
          </a:prstGeom>
        </p:spPr>
      </p:pic>
      <p:sp>
        <p:nvSpPr>
          <p:cNvPr id="13" name="Text Placeholder 3">
            <a:extLst>
              <a:ext uri="{FF2B5EF4-FFF2-40B4-BE49-F238E27FC236}">
                <a16:creationId xmlns:a16="http://schemas.microsoft.com/office/drawing/2014/main" id="{E631D811-DC80-874A-924C-DBF6DEB34BEA}"/>
              </a:ext>
            </a:extLst>
          </p:cNvPr>
          <p:cNvSpPr>
            <a:spLocks noGrp="1"/>
          </p:cNvSpPr>
          <p:nvPr>
            <p:ph type="body" sz="half" idx="2" hasCustomPrompt="1"/>
          </p:nvPr>
        </p:nvSpPr>
        <p:spPr>
          <a:xfrm>
            <a:off x="380668" y="212756"/>
            <a:ext cx="8382666" cy="232390"/>
          </a:xfrm>
        </p:spPr>
        <p:txBody>
          <a:bodyPr lIns="0" tIns="0" rIns="0" bIns="0">
            <a:normAutofit/>
          </a:bodyPr>
          <a:lstStyle>
            <a:lvl1pPr marL="0" indent="0">
              <a:buNone/>
              <a:defRPr sz="1600" b="0" i="0" kern="300" spc="150" baseline="0">
                <a:solidFill>
                  <a:schemeClr val="tx2"/>
                </a:solidFill>
                <a:latin typeface="Franklin Gothic Medium Cond" panose="020B06060304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CHART HEADLINE</a:t>
            </a:r>
          </a:p>
        </p:txBody>
      </p:sp>
      <p:sp>
        <p:nvSpPr>
          <p:cNvPr id="15" name="Text Placeholder 3">
            <a:extLst>
              <a:ext uri="{FF2B5EF4-FFF2-40B4-BE49-F238E27FC236}">
                <a16:creationId xmlns:a16="http://schemas.microsoft.com/office/drawing/2014/main" id="{D394FF05-F338-C041-BF93-61244BA40021}"/>
              </a:ext>
            </a:extLst>
          </p:cNvPr>
          <p:cNvSpPr>
            <a:spLocks noGrp="1"/>
          </p:cNvSpPr>
          <p:nvPr>
            <p:ph type="body" sz="half" idx="11" hasCustomPrompt="1"/>
          </p:nvPr>
        </p:nvSpPr>
        <p:spPr>
          <a:xfrm>
            <a:off x="380668" y="508900"/>
            <a:ext cx="8382666" cy="452353"/>
          </a:xfrm>
        </p:spPr>
        <p:txBody>
          <a:bodyPr lIns="0" tIns="0" rIns="0" bIns="0">
            <a:normAutofit/>
          </a:bodyPr>
          <a:lstStyle>
            <a:lvl1pPr marL="0" indent="0">
              <a:buNone/>
              <a:defRPr sz="2500" b="0" i="0" kern="300" spc="0" baseline="0">
                <a:solidFill>
                  <a:schemeClr val="tx2"/>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Chart headline</a:t>
            </a:r>
          </a:p>
        </p:txBody>
      </p:sp>
      <p:sp>
        <p:nvSpPr>
          <p:cNvPr id="3" name="Chart Placeholder 2">
            <a:extLst>
              <a:ext uri="{FF2B5EF4-FFF2-40B4-BE49-F238E27FC236}">
                <a16:creationId xmlns:a16="http://schemas.microsoft.com/office/drawing/2014/main" id="{CB94ABE0-F122-CA40-846F-8732BFACCEE6}"/>
              </a:ext>
            </a:extLst>
          </p:cNvPr>
          <p:cNvSpPr>
            <a:spLocks noGrp="1"/>
          </p:cNvSpPr>
          <p:nvPr>
            <p:ph type="chart" sz="quarter" idx="13"/>
          </p:nvPr>
        </p:nvSpPr>
        <p:spPr>
          <a:xfrm>
            <a:off x="375920" y="1135882"/>
            <a:ext cx="4043362" cy="2223740"/>
          </a:xfrm>
          <a:ln>
            <a:solidFill>
              <a:schemeClr val="tx1">
                <a:lumMod val="20000"/>
                <a:lumOff val="80000"/>
              </a:schemeClr>
            </a:solidFill>
          </a:ln>
        </p:spPr>
        <p:txBody>
          <a:bodyPr/>
          <a:lstStyle/>
          <a:p>
            <a:endParaRPr lang="en-US" dirty="0"/>
          </a:p>
        </p:txBody>
      </p:sp>
      <p:sp>
        <p:nvSpPr>
          <p:cNvPr id="19" name="Chart Placeholder 2">
            <a:extLst>
              <a:ext uri="{FF2B5EF4-FFF2-40B4-BE49-F238E27FC236}">
                <a16:creationId xmlns:a16="http://schemas.microsoft.com/office/drawing/2014/main" id="{D111622C-EA73-BD49-9D77-6AB77CF5D1A5}"/>
              </a:ext>
            </a:extLst>
          </p:cNvPr>
          <p:cNvSpPr>
            <a:spLocks noGrp="1"/>
          </p:cNvSpPr>
          <p:nvPr>
            <p:ph type="chart" sz="quarter" idx="14"/>
          </p:nvPr>
        </p:nvSpPr>
        <p:spPr>
          <a:xfrm>
            <a:off x="4724400" y="1135882"/>
            <a:ext cx="4043362" cy="2223740"/>
          </a:xfrm>
          <a:ln>
            <a:solidFill>
              <a:schemeClr val="tx1">
                <a:lumMod val="20000"/>
                <a:lumOff val="80000"/>
              </a:schemeClr>
            </a:solidFill>
          </a:ln>
        </p:spPr>
        <p:txBody>
          <a:bodyPr/>
          <a:lstStyle/>
          <a:p>
            <a:endParaRPr lang="en-US" dirty="0"/>
          </a:p>
        </p:txBody>
      </p:sp>
      <p:sp>
        <p:nvSpPr>
          <p:cNvPr id="10" name="Chart Placeholder 2">
            <a:extLst>
              <a:ext uri="{FF2B5EF4-FFF2-40B4-BE49-F238E27FC236}">
                <a16:creationId xmlns:a16="http://schemas.microsoft.com/office/drawing/2014/main" id="{ED86E223-9878-0546-99EF-F45115CC7168}"/>
              </a:ext>
            </a:extLst>
          </p:cNvPr>
          <p:cNvSpPr>
            <a:spLocks noGrp="1"/>
          </p:cNvSpPr>
          <p:nvPr>
            <p:ph type="chart" sz="quarter" idx="15"/>
          </p:nvPr>
        </p:nvSpPr>
        <p:spPr>
          <a:xfrm>
            <a:off x="375920" y="3534251"/>
            <a:ext cx="4043362" cy="2223740"/>
          </a:xfrm>
          <a:ln>
            <a:solidFill>
              <a:schemeClr val="tx1">
                <a:lumMod val="20000"/>
                <a:lumOff val="80000"/>
              </a:schemeClr>
            </a:solidFill>
          </a:ln>
        </p:spPr>
        <p:txBody>
          <a:bodyPr/>
          <a:lstStyle/>
          <a:p>
            <a:endParaRPr lang="en-US" dirty="0"/>
          </a:p>
        </p:txBody>
      </p:sp>
      <p:sp>
        <p:nvSpPr>
          <p:cNvPr id="12" name="Chart Placeholder 2">
            <a:extLst>
              <a:ext uri="{FF2B5EF4-FFF2-40B4-BE49-F238E27FC236}">
                <a16:creationId xmlns:a16="http://schemas.microsoft.com/office/drawing/2014/main" id="{4E75FD35-3F8D-B04C-89FF-938D208126D0}"/>
              </a:ext>
            </a:extLst>
          </p:cNvPr>
          <p:cNvSpPr>
            <a:spLocks noGrp="1"/>
          </p:cNvSpPr>
          <p:nvPr>
            <p:ph type="chart" sz="quarter" idx="16"/>
          </p:nvPr>
        </p:nvSpPr>
        <p:spPr>
          <a:xfrm>
            <a:off x="4724400" y="3534251"/>
            <a:ext cx="4043362" cy="2223740"/>
          </a:xfrm>
          <a:ln>
            <a:solidFill>
              <a:schemeClr val="tx1">
                <a:lumMod val="20000"/>
                <a:lumOff val="80000"/>
              </a:schemeClr>
            </a:solidFill>
          </a:ln>
        </p:spPr>
        <p:txBody>
          <a:bodyPr/>
          <a:lstStyle/>
          <a:p>
            <a:endParaRPr lang="en-US" dirty="0"/>
          </a:p>
        </p:txBody>
      </p:sp>
      <p:sp>
        <p:nvSpPr>
          <p:cNvPr id="14" name="Text Placeholder 2">
            <a:extLst>
              <a:ext uri="{FF2B5EF4-FFF2-40B4-BE49-F238E27FC236}">
                <a16:creationId xmlns:a16="http://schemas.microsoft.com/office/drawing/2014/main" id="{7D93533C-27DF-074D-97C4-6A247C1CB1F9}"/>
              </a:ext>
            </a:extLst>
          </p:cNvPr>
          <p:cNvSpPr>
            <a:spLocks noGrp="1"/>
          </p:cNvSpPr>
          <p:nvPr>
            <p:ph type="body" idx="12"/>
          </p:nvPr>
        </p:nvSpPr>
        <p:spPr>
          <a:xfrm>
            <a:off x="375920" y="5893984"/>
            <a:ext cx="8382666" cy="519183"/>
          </a:xfrm>
        </p:spPr>
        <p:txBody>
          <a:bodyPr wrap="square" lIns="0" tIns="0" rIns="0" bIns="0" anchor="t" anchorCtr="0">
            <a:normAutofit/>
          </a:bodyPr>
          <a:lstStyle>
            <a:lvl1pPr marL="0" indent="0">
              <a:buNone/>
              <a:defRPr sz="600" b="0" i="0" kern="300" spc="20" baseline="0">
                <a:solidFill>
                  <a:schemeClr val="tx1">
                    <a:lumMod val="60000"/>
                    <a:lumOff val="40000"/>
                  </a:schemeClr>
                </a:solidFill>
                <a:latin typeface="Franklin Gothic Medium Cond" panose="020B06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71685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C4485FB-BEA3-EB48-AB8F-4DF2896C6913}"/>
              </a:ext>
            </a:extLst>
          </p:cNvPr>
          <p:cNvSpPr txBox="1">
            <a:spLocks/>
          </p:cNvSpPr>
          <p:nvPr userDrawn="1"/>
        </p:nvSpPr>
        <p:spPr>
          <a:xfrm>
            <a:off x="8491554" y="6441161"/>
            <a:ext cx="543560" cy="365125"/>
          </a:xfrm>
          <a:prstGeom prst="rect">
            <a:avLst/>
          </a:prstGeom>
        </p:spPr>
        <p:txBody>
          <a:bodyPr lIns="0" tIns="0" rIns="0" bIns="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4CDE8-EDD8-F542-8884-C379819A184A}" type="slidenum">
              <a:rPr lang="en-US" sz="800" b="0" i="0" smtClean="0">
                <a:solidFill>
                  <a:schemeClr val="tx2"/>
                </a:solidFill>
                <a:latin typeface="Franklin Gothic Medium Cond" panose="020B0606030402020204" pitchFamily="34" charset="0"/>
              </a:rPr>
              <a:pPr/>
              <a:t>‹#›</a:t>
            </a:fld>
            <a:endParaRPr lang="en-US" sz="800" b="0" i="0" dirty="0">
              <a:solidFill>
                <a:schemeClr val="tx2"/>
              </a:solidFill>
              <a:latin typeface="Franklin Gothic Medium Cond" panose="020B0606030402020204" pitchFamily="34" charset="0"/>
            </a:endParaRPr>
          </a:p>
        </p:txBody>
      </p:sp>
      <p:cxnSp>
        <p:nvCxnSpPr>
          <p:cNvPr id="8" name="Straight Connector 7">
            <a:extLst>
              <a:ext uri="{FF2B5EF4-FFF2-40B4-BE49-F238E27FC236}">
                <a16:creationId xmlns:a16="http://schemas.microsoft.com/office/drawing/2014/main" id="{A62301C3-B05A-9442-A484-1A98516011F3}"/>
              </a:ext>
            </a:extLst>
          </p:cNvPr>
          <p:cNvCxnSpPr>
            <a:cxnSpLocks/>
          </p:cNvCxnSpPr>
          <p:nvPr userDrawn="1"/>
        </p:nvCxnSpPr>
        <p:spPr>
          <a:xfrm>
            <a:off x="424779" y="6618348"/>
            <a:ext cx="8209073" cy="1075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DDDB-DC84-3D4C-837A-BA395417035E}"/>
              </a:ext>
            </a:extLst>
          </p:cNvPr>
          <p:cNvPicPr>
            <a:picLocks noChangeAspect="1"/>
          </p:cNvPicPr>
          <p:nvPr userDrawn="1"/>
        </p:nvPicPr>
        <p:blipFill>
          <a:blip r:embed="rId2"/>
          <a:stretch>
            <a:fillRect/>
          </a:stretch>
        </p:blipFill>
        <p:spPr>
          <a:xfrm>
            <a:off x="194418" y="6507528"/>
            <a:ext cx="230361" cy="232390"/>
          </a:xfrm>
          <a:prstGeom prst="rect">
            <a:avLst/>
          </a:prstGeom>
        </p:spPr>
      </p:pic>
    </p:spTree>
    <p:extLst>
      <p:ext uri="{BB962C8B-B14F-4D97-AF65-F5344CB8AC3E}">
        <p14:creationId xmlns:p14="http://schemas.microsoft.com/office/powerpoint/2010/main" val="2194179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78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02F119-2817-DF40-B8D5-6A7E513A1D34}"/>
              </a:ext>
            </a:extLst>
          </p:cNvPr>
          <p:cNvPicPr>
            <a:picLocks noChangeAspect="1"/>
          </p:cNvPicPr>
          <p:nvPr userDrawn="1"/>
        </p:nvPicPr>
        <p:blipFill rotWithShape="1">
          <a:blip r:embed="rId2"/>
          <a:srcRect t="942" r="11166" b="656"/>
          <a:stretch/>
        </p:blipFill>
        <p:spPr>
          <a:xfrm>
            <a:off x="228600" y="223478"/>
            <a:ext cx="8686800" cy="6411044"/>
          </a:xfrm>
          <a:prstGeom prst="rect">
            <a:avLst/>
          </a:prstGeom>
        </p:spPr>
      </p:pic>
      <p:sp>
        <p:nvSpPr>
          <p:cNvPr id="8" name="Text Placeholder 3">
            <a:extLst>
              <a:ext uri="{FF2B5EF4-FFF2-40B4-BE49-F238E27FC236}">
                <a16:creationId xmlns:a16="http://schemas.microsoft.com/office/drawing/2014/main" id="{FE8D7E92-BAF4-C740-A17F-A8858D34F9C6}"/>
              </a:ext>
            </a:extLst>
          </p:cNvPr>
          <p:cNvSpPr txBox="1">
            <a:spLocks/>
          </p:cNvSpPr>
          <p:nvPr userDrawn="1"/>
        </p:nvSpPr>
        <p:spPr>
          <a:xfrm>
            <a:off x="4965561" y="2341052"/>
            <a:ext cx="3277486" cy="251840"/>
          </a:xfrm>
          <a:prstGeom prst="rect">
            <a:avLst/>
          </a:prstGeom>
        </p:spPr>
        <p:txBody>
          <a:bodyPr lIns="0" tIns="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300" spc="150" baseline="0">
                <a:solidFill>
                  <a:schemeClr val="tx2"/>
                </a:solidFill>
                <a:latin typeface="Franklin Gothic Medium Cond" panose="020B06060304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solidFill>
                  <a:schemeClr val="bg2"/>
                </a:solidFill>
              </a:rPr>
              <a:t>MANY THANKS</a:t>
            </a:r>
          </a:p>
        </p:txBody>
      </p:sp>
      <p:sp>
        <p:nvSpPr>
          <p:cNvPr id="9" name="Text Placeholder 2">
            <a:extLst>
              <a:ext uri="{FF2B5EF4-FFF2-40B4-BE49-F238E27FC236}">
                <a16:creationId xmlns:a16="http://schemas.microsoft.com/office/drawing/2014/main" id="{4DC7213A-6462-0B44-8463-0B5761572C62}"/>
              </a:ext>
            </a:extLst>
          </p:cNvPr>
          <p:cNvSpPr txBox="1">
            <a:spLocks/>
          </p:cNvSpPr>
          <p:nvPr userDrawn="1"/>
        </p:nvSpPr>
        <p:spPr>
          <a:xfrm>
            <a:off x="4965562" y="2785832"/>
            <a:ext cx="3277486" cy="1661993"/>
          </a:xfrm>
          <a:prstGeom prst="rect">
            <a:avLst/>
          </a:prstGeom>
        </p:spPr>
        <p:txBody>
          <a:bodyPr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bg2"/>
                </a:solidFill>
              </a:rPr>
              <a:t>It’s been a pleasure and</a:t>
            </a:r>
            <a:br>
              <a:rPr lang="en-US" dirty="0">
                <a:solidFill>
                  <a:schemeClr val="bg2"/>
                </a:solidFill>
              </a:rPr>
            </a:br>
            <a:r>
              <a:rPr lang="en-US" dirty="0">
                <a:solidFill>
                  <a:schemeClr val="bg2"/>
                </a:solidFill>
              </a:rPr>
              <a:t>a privilege.</a:t>
            </a:r>
          </a:p>
        </p:txBody>
      </p:sp>
      <p:sp>
        <p:nvSpPr>
          <p:cNvPr id="10" name="TextBox 9">
            <a:extLst>
              <a:ext uri="{FF2B5EF4-FFF2-40B4-BE49-F238E27FC236}">
                <a16:creationId xmlns:a16="http://schemas.microsoft.com/office/drawing/2014/main" id="{6D9BBCD8-6192-BE41-A914-FCF3BB542FAB}"/>
              </a:ext>
            </a:extLst>
          </p:cNvPr>
          <p:cNvSpPr txBox="1"/>
          <p:nvPr userDrawn="1"/>
        </p:nvSpPr>
        <p:spPr>
          <a:xfrm>
            <a:off x="4965561" y="6350525"/>
            <a:ext cx="3949838" cy="230832"/>
          </a:xfrm>
          <a:prstGeom prst="rect">
            <a:avLst/>
          </a:prstGeom>
          <a:noFill/>
        </p:spPr>
        <p:txBody>
          <a:bodyPr wrap="square" rtlCol="0">
            <a:spAutoFit/>
          </a:bodyPr>
          <a:lstStyle/>
          <a:p>
            <a:r>
              <a:rPr lang="en-US" sz="900" kern="1000" spc="50" dirty="0">
                <a:solidFill>
                  <a:schemeClr val="bg1"/>
                </a:solidFill>
                <a:latin typeface="Franklin Gothic Medium Cond" panose="020B0606030402020204" pitchFamily="34" charset="0"/>
              </a:rPr>
              <a:t>MILL CREEK CAPITAL ADVISORS | (610) 941.7700 | MILLCREEKCAP.COM</a:t>
            </a:r>
          </a:p>
        </p:txBody>
      </p:sp>
    </p:spTree>
    <p:extLst>
      <p:ext uri="{BB962C8B-B14F-4D97-AF65-F5344CB8AC3E}">
        <p14:creationId xmlns:p14="http://schemas.microsoft.com/office/powerpoint/2010/main" val="284499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nted 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83210B-C110-264A-A7D0-311637B26D79}"/>
              </a:ext>
            </a:extLst>
          </p:cNvPr>
          <p:cNvPicPr>
            <a:picLocks noChangeAspect="1"/>
          </p:cNvPicPr>
          <p:nvPr userDrawn="1"/>
        </p:nvPicPr>
        <p:blipFill>
          <a:blip r:embed="rId2"/>
          <a:stretch>
            <a:fillRect/>
          </a:stretch>
        </p:blipFill>
        <p:spPr>
          <a:xfrm>
            <a:off x="54494" y="1205690"/>
            <a:ext cx="4328342" cy="4367161"/>
          </a:xfrm>
          <a:prstGeom prst="rect">
            <a:avLst/>
          </a:prstGeom>
        </p:spPr>
      </p:pic>
      <p:sp>
        <p:nvSpPr>
          <p:cNvPr id="10" name="Title 1">
            <a:extLst>
              <a:ext uri="{FF2B5EF4-FFF2-40B4-BE49-F238E27FC236}">
                <a16:creationId xmlns:a16="http://schemas.microsoft.com/office/drawing/2014/main" id="{47E2CBFA-2E18-F04E-81CD-4BB8FD9C524E}"/>
              </a:ext>
            </a:extLst>
          </p:cNvPr>
          <p:cNvSpPr>
            <a:spLocks noGrp="1"/>
          </p:cNvSpPr>
          <p:nvPr>
            <p:ph type="title" hasCustomPrompt="1"/>
          </p:nvPr>
        </p:nvSpPr>
        <p:spPr>
          <a:xfrm>
            <a:off x="4652287" y="3018876"/>
            <a:ext cx="4328342" cy="410124"/>
          </a:xfrm>
        </p:spPr>
        <p:txBody>
          <a:bodyPr lIns="0" tIns="0" rIns="0" bIns="0" anchor="t" anchorCtr="0">
            <a:noAutofit/>
          </a:bodyPr>
          <a:lstStyle>
            <a:lvl1pPr>
              <a:defRPr sz="3000">
                <a:solidFill>
                  <a:schemeClr val="tx2"/>
                </a:solidFill>
              </a:defRPr>
            </a:lvl1pPr>
          </a:lstStyle>
          <a:p>
            <a:r>
              <a:rPr lang="en-US" dirty="0"/>
              <a:t>Title of Presentation</a:t>
            </a:r>
          </a:p>
        </p:txBody>
      </p:sp>
      <p:sp>
        <p:nvSpPr>
          <p:cNvPr id="9" name="Text Placeholder 3">
            <a:extLst>
              <a:ext uri="{FF2B5EF4-FFF2-40B4-BE49-F238E27FC236}">
                <a16:creationId xmlns:a16="http://schemas.microsoft.com/office/drawing/2014/main" id="{B30717E6-1DFA-D442-9BC8-E54521AF5DBF}"/>
              </a:ext>
            </a:extLst>
          </p:cNvPr>
          <p:cNvSpPr>
            <a:spLocks noGrp="1"/>
          </p:cNvSpPr>
          <p:nvPr>
            <p:ph type="body" sz="half" idx="2" hasCustomPrompt="1"/>
          </p:nvPr>
        </p:nvSpPr>
        <p:spPr>
          <a:xfrm>
            <a:off x="4652285" y="3577294"/>
            <a:ext cx="4328342" cy="338724"/>
          </a:xfrm>
        </p:spPr>
        <p:txBody>
          <a:bodyPr lIns="0" tIns="0">
            <a:normAutofit/>
          </a:bodyPr>
          <a:lstStyle>
            <a:lvl1pPr marL="0" indent="0">
              <a:buNone/>
              <a:defRPr sz="1500" b="0" i="0" kern="300" spc="100" baseline="0">
                <a:solidFill>
                  <a:schemeClr val="accent2"/>
                </a:solidFill>
                <a:latin typeface="Franklin Gothic Medium Cond" panose="020B06060304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 2019</a:t>
            </a:r>
          </a:p>
        </p:txBody>
      </p:sp>
      <p:pic>
        <p:nvPicPr>
          <p:cNvPr id="6" name="Picture 5">
            <a:extLst>
              <a:ext uri="{FF2B5EF4-FFF2-40B4-BE49-F238E27FC236}">
                <a16:creationId xmlns:a16="http://schemas.microsoft.com/office/drawing/2014/main" id="{E78C4167-7889-0E42-A8AD-5D442B10348D}"/>
              </a:ext>
            </a:extLst>
          </p:cNvPr>
          <p:cNvPicPr>
            <a:picLocks noChangeAspect="1"/>
          </p:cNvPicPr>
          <p:nvPr userDrawn="1"/>
        </p:nvPicPr>
        <p:blipFill>
          <a:blip r:embed="rId3"/>
          <a:stretch>
            <a:fillRect/>
          </a:stretch>
        </p:blipFill>
        <p:spPr>
          <a:xfrm>
            <a:off x="4660280" y="2614556"/>
            <a:ext cx="1461052" cy="196860"/>
          </a:xfrm>
          <a:prstGeom prst="rect">
            <a:avLst/>
          </a:prstGeom>
        </p:spPr>
      </p:pic>
    </p:spTree>
    <p:extLst>
      <p:ext uri="{BB962C8B-B14F-4D97-AF65-F5344CB8AC3E}">
        <p14:creationId xmlns:p14="http://schemas.microsoft.com/office/powerpoint/2010/main" val="112021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inted Cover Slide opt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7E2CBFA-2E18-F04E-81CD-4BB8FD9C524E}"/>
              </a:ext>
            </a:extLst>
          </p:cNvPr>
          <p:cNvSpPr>
            <a:spLocks noGrp="1"/>
          </p:cNvSpPr>
          <p:nvPr>
            <p:ph type="title" hasCustomPrompt="1"/>
          </p:nvPr>
        </p:nvSpPr>
        <p:spPr>
          <a:xfrm>
            <a:off x="363793" y="3223937"/>
            <a:ext cx="3539613" cy="410124"/>
          </a:xfrm>
        </p:spPr>
        <p:txBody>
          <a:bodyPr lIns="0" tIns="0" rIns="0" bIns="0" anchor="t" anchorCtr="0">
            <a:noAutofit/>
          </a:bodyPr>
          <a:lstStyle>
            <a:lvl1pPr algn="l">
              <a:defRPr sz="3000">
                <a:solidFill>
                  <a:schemeClr val="tx2"/>
                </a:solidFill>
              </a:defRPr>
            </a:lvl1pPr>
          </a:lstStyle>
          <a:p>
            <a:r>
              <a:rPr lang="en-US" dirty="0"/>
              <a:t>Title of Presentation</a:t>
            </a:r>
          </a:p>
        </p:txBody>
      </p:sp>
      <p:sp>
        <p:nvSpPr>
          <p:cNvPr id="9" name="Text Placeholder 3">
            <a:extLst>
              <a:ext uri="{FF2B5EF4-FFF2-40B4-BE49-F238E27FC236}">
                <a16:creationId xmlns:a16="http://schemas.microsoft.com/office/drawing/2014/main" id="{B30717E6-1DFA-D442-9BC8-E54521AF5DBF}"/>
              </a:ext>
            </a:extLst>
          </p:cNvPr>
          <p:cNvSpPr>
            <a:spLocks noGrp="1"/>
          </p:cNvSpPr>
          <p:nvPr>
            <p:ph type="body" sz="half" idx="2" hasCustomPrompt="1"/>
          </p:nvPr>
        </p:nvSpPr>
        <p:spPr>
          <a:xfrm>
            <a:off x="363793" y="3832724"/>
            <a:ext cx="2369574" cy="198665"/>
          </a:xfrm>
        </p:spPr>
        <p:txBody>
          <a:bodyPr lIns="0" tIns="0">
            <a:normAutofit/>
          </a:bodyPr>
          <a:lstStyle>
            <a:lvl1pPr marL="0" indent="0" algn="l">
              <a:buNone/>
              <a:defRPr sz="1500" b="0" i="0" kern="300" spc="100" baseline="0">
                <a:solidFill>
                  <a:schemeClr val="accent2"/>
                </a:solidFill>
                <a:latin typeface="Franklin Gothic Medium Cond" panose="020B06060304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 2019</a:t>
            </a:r>
          </a:p>
        </p:txBody>
      </p:sp>
      <p:pic>
        <p:nvPicPr>
          <p:cNvPr id="11" name="Picture 10">
            <a:extLst>
              <a:ext uri="{FF2B5EF4-FFF2-40B4-BE49-F238E27FC236}">
                <a16:creationId xmlns:a16="http://schemas.microsoft.com/office/drawing/2014/main" id="{6E4A596B-49E1-5043-BF32-E572DE0D3CD4}"/>
              </a:ext>
            </a:extLst>
          </p:cNvPr>
          <p:cNvPicPr>
            <a:picLocks noChangeAspect="1"/>
          </p:cNvPicPr>
          <p:nvPr userDrawn="1"/>
        </p:nvPicPr>
        <p:blipFill>
          <a:blip r:embed="rId2"/>
          <a:stretch>
            <a:fillRect/>
          </a:stretch>
        </p:blipFill>
        <p:spPr>
          <a:xfrm>
            <a:off x="4149212" y="799675"/>
            <a:ext cx="5212786" cy="5258647"/>
          </a:xfrm>
          <a:prstGeom prst="rect">
            <a:avLst/>
          </a:prstGeom>
        </p:spPr>
      </p:pic>
      <p:pic>
        <p:nvPicPr>
          <p:cNvPr id="12" name="Picture 11">
            <a:extLst>
              <a:ext uri="{FF2B5EF4-FFF2-40B4-BE49-F238E27FC236}">
                <a16:creationId xmlns:a16="http://schemas.microsoft.com/office/drawing/2014/main" id="{B01F9075-E6B4-1843-A88F-DD3705AD1A7D}"/>
              </a:ext>
            </a:extLst>
          </p:cNvPr>
          <p:cNvPicPr>
            <a:picLocks noChangeAspect="1"/>
          </p:cNvPicPr>
          <p:nvPr userDrawn="1"/>
        </p:nvPicPr>
        <p:blipFill>
          <a:blip r:embed="rId3"/>
          <a:stretch>
            <a:fillRect/>
          </a:stretch>
        </p:blipFill>
        <p:spPr>
          <a:xfrm>
            <a:off x="363793" y="2834774"/>
            <a:ext cx="1460500" cy="190500"/>
          </a:xfrm>
          <a:prstGeom prst="rect">
            <a:avLst/>
          </a:prstGeom>
        </p:spPr>
      </p:pic>
    </p:spTree>
    <p:extLst>
      <p:ext uri="{BB962C8B-B14F-4D97-AF65-F5344CB8AC3E}">
        <p14:creationId xmlns:p14="http://schemas.microsoft.com/office/powerpoint/2010/main" val="410593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nted Cover Slide op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60E0B2-D1EA-8F49-AE8E-3AC9D40588E1}"/>
              </a:ext>
            </a:extLst>
          </p:cNvPr>
          <p:cNvSpPr/>
          <p:nvPr userDrawn="1"/>
        </p:nvSpPr>
        <p:spPr>
          <a:xfrm>
            <a:off x="0" y="-1"/>
            <a:ext cx="9144000" cy="216130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4" name="Picture 3">
            <a:extLst>
              <a:ext uri="{FF2B5EF4-FFF2-40B4-BE49-F238E27FC236}">
                <a16:creationId xmlns:a16="http://schemas.microsoft.com/office/drawing/2014/main" id="{A983210B-C110-264A-A7D0-311637B26D79}"/>
              </a:ext>
            </a:extLst>
          </p:cNvPr>
          <p:cNvPicPr>
            <a:picLocks noChangeAspect="1"/>
          </p:cNvPicPr>
          <p:nvPr userDrawn="1"/>
        </p:nvPicPr>
        <p:blipFill>
          <a:blip r:embed="rId2"/>
          <a:stretch>
            <a:fillRect/>
          </a:stretch>
        </p:blipFill>
        <p:spPr>
          <a:xfrm>
            <a:off x="2490182" y="252270"/>
            <a:ext cx="4163636" cy="4200977"/>
          </a:xfrm>
          <a:prstGeom prst="rect">
            <a:avLst/>
          </a:prstGeom>
        </p:spPr>
      </p:pic>
      <p:sp>
        <p:nvSpPr>
          <p:cNvPr id="10" name="Title 1">
            <a:extLst>
              <a:ext uri="{FF2B5EF4-FFF2-40B4-BE49-F238E27FC236}">
                <a16:creationId xmlns:a16="http://schemas.microsoft.com/office/drawing/2014/main" id="{47E2CBFA-2E18-F04E-81CD-4BB8FD9C524E}"/>
              </a:ext>
            </a:extLst>
          </p:cNvPr>
          <p:cNvSpPr>
            <a:spLocks noGrp="1"/>
          </p:cNvSpPr>
          <p:nvPr>
            <p:ph type="title" hasCustomPrompt="1"/>
          </p:nvPr>
        </p:nvSpPr>
        <p:spPr>
          <a:xfrm>
            <a:off x="948812" y="4827637"/>
            <a:ext cx="7246374" cy="410124"/>
          </a:xfrm>
        </p:spPr>
        <p:txBody>
          <a:bodyPr lIns="0" tIns="0" rIns="0" bIns="0" anchor="t" anchorCtr="0">
            <a:noAutofit/>
          </a:bodyPr>
          <a:lstStyle>
            <a:lvl1pPr algn="ctr">
              <a:defRPr sz="3000">
                <a:solidFill>
                  <a:schemeClr val="tx2"/>
                </a:solidFill>
              </a:defRPr>
            </a:lvl1pPr>
          </a:lstStyle>
          <a:p>
            <a:r>
              <a:rPr lang="en-US" dirty="0"/>
              <a:t>Title of Presentation</a:t>
            </a:r>
          </a:p>
        </p:txBody>
      </p:sp>
      <p:sp>
        <p:nvSpPr>
          <p:cNvPr id="9" name="Text Placeholder 3">
            <a:extLst>
              <a:ext uri="{FF2B5EF4-FFF2-40B4-BE49-F238E27FC236}">
                <a16:creationId xmlns:a16="http://schemas.microsoft.com/office/drawing/2014/main" id="{B30717E6-1DFA-D442-9BC8-E54521AF5DBF}"/>
              </a:ext>
            </a:extLst>
          </p:cNvPr>
          <p:cNvSpPr>
            <a:spLocks noGrp="1"/>
          </p:cNvSpPr>
          <p:nvPr>
            <p:ph type="body" sz="half" idx="2" hasCustomPrompt="1"/>
          </p:nvPr>
        </p:nvSpPr>
        <p:spPr>
          <a:xfrm>
            <a:off x="3721508" y="5386055"/>
            <a:ext cx="1700981" cy="237995"/>
          </a:xfrm>
        </p:spPr>
        <p:txBody>
          <a:bodyPr lIns="0" tIns="0">
            <a:normAutofit/>
          </a:bodyPr>
          <a:lstStyle>
            <a:lvl1pPr marL="0" indent="0" algn="ctr">
              <a:buNone/>
              <a:defRPr sz="1500" b="0" i="0" kern="300" spc="100" baseline="0">
                <a:solidFill>
                  <a:schemeClr val="accent2"/>
                </a:solidFill>
                <a:latin typeface="Franklin Gothic Medium Cond" panose="020B06060304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 2019</a:t>
            </a:r>
          </a:p>
        </p:txBody>
      </p:sp>
    </p:spTree>
    <p:extLst>
      <p:ext uri="{BB962C8B-B14F-4D97-AF65-F5344CB8AC3E}">
        <p14:creationId xmlns:p14="http://schemas.microsoft.com/office/powerpoint/2010/main" val="318813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2734" y="208273"/>
            <a:ext cx="2949178" cy="1971735"/>
          </a:xfrm>
        </p:spPr>
        <p:txBody>
          <a:bodyPr lIns="0" tIns="0" rIns="0" bIns="0" anchor="b">
            <a:normAutofit/>
          </a:bodyPr>
          <a:lstStyle>
            <a:lvl1pPr>
              <a:defRPr sz="4000">
                <a:solidFill>
                  <a:schemeClr val="tx2"/>
                </a:solidFill>
              </a:defRPr>
            </a:lvl1pPr>
          </a:lstStyle>
          <a:p>
            <a:r>
              <a:rPr lang="en-US" dirty="0"/>
              <a:t>Table</a:t>
            </a:r>
            <a:br>
              <a:rPr lang="en-US" dirty="0"/>
            </a:br>
            <a:r>
              <a:rPr lang="en-US" dirty="0"/>
              <a:t>of Contents</a:t>
            </a:r>
          </a:p>
        </p:txBody>
      </p:sp>
      <p:sp>
        <p:nvSpPr>
          <p:cNvPr id="3" name="Picture Placeholder 2"/>
          <p:cNvSpPr>
            <a:spLocks noGrp="1" noChangeAspect="1"/>
          </p:cNvSpPr>
          <p:nvPr>
            <p:ph type="pic" idx="1"/>
          </p:nvPr>
        </p:nvSpPr>
        <p:spPr>
          <a:xfrm>
            <a:off x="-1" y="0"/>
            <a:ext cx="3462289"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4682734" y="2440468"/>
            <a:ext cx="275681" cy="3818288"/>
          </a:xfrm>
        </p:spPr>
        <p:txBody>
          <a:bodyPr lIns="0" tIns="0" rIns="0" bIns="0"/>
          <a:lstStyle>
            <a:lvl1pPr marL="0" indent="0">
              <a:lnSpc>
                <a:spcPts val="18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8" name="Text Placeholder 3">
            <a:extLst>
              <a:ext uri="{FF2B5EF4-FFF2-40B4-BE49-F238E27FC236}">
                <a16:creationId xmlns:a16="http://schemas.microsoft.com/office/drawing/2014/main" id="{7C27E11C-2A43-224F-A0F1-5BD62A5E1AC8}"/>
              </a:ext>
            </a:extLst>
          </p:cNvPr>
          <p:cNvSpPr>
            <a:spLocks noGrp="1"/>
          </p:cNvSpPr>
          <p:nvPr>
            <p:ph type="body" sz="half" idx="10" hasCustomPrompt="1"/>
          </p:nvPr>
        </p:nvSpPr>
        <p:spPr>
          <a:xfrm>
            <a:off x="5260256" y="2440467"/>
            <a:ext cx="3297818" cy="3818290"/>
          </a:xfrm>
        </p:spPr>
        <p:txBody>
          <a:bodyPr lIns="0" tIns="0" rIns="0" bIns="0">
            <a:normAutofit/>
          </a:bodyPr>
          <a:lstStyle>
            <a:lvl1pPr marL="0" indent="0">
              <a:lnSpc>
                <a:spcPts val="1800"/>
              </a:lnSpc>
              <a:buNone/>
              <a:defRPr sz="1200" b="0" i="0" kern="300" cap="all" spc="100" baseline="0">
                <a:solidFill>
                  <a:schemeClr val="tx2"/>
                </a:solidFill>
                <a:latin typeface="Franklin Gothic Medium Cond" panose="020B06060304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SECTION TITLE</a:t>
            </a:r>
          </a:p>
          <a:p>
            <a:pPr lvl="0"/>
            <a:r>
              <a:rPr lang="en-US" dirty="0"/>
              <a:t>SECTION TITLE</a:t>
            </a:r>
          </a:p>
          <a:p>
            <a:pPr lvl="0"/>
            <a:r>
              <a:rPr lang="en-US" dirty="0"/>
              <a:t>SECTION TITLE</a:t>
            </a:r>
          </a:p>
          <a:p>
            <a:pPr lvl="0"/>
            <a:r>
              <a:rPr lang="en-US" dirty="0"/>
              <a:t>SECTION TITLE</a:t>
            </a:r>
          </a:p>
          <a:p>
            <a:pPr lvl="0"/>
            <a:r>
              <a:rPr lang="en-US" dirty="0"/>
              <a:t>SECTION TITLE</a:t>
            </a:r>
          </a:p>
        </p:txBody>
      </p:sp>
      <p:cxnSp>
        <p:nvCxnSpPr>
          <p:cNvPr id="10" name="Straight Connector 9">
            <a:extLst>
              <a:ext uri="{FF2B5EF4-FFF2-40B4-BE49-F238E27FC236}">
                <a16:creationId xmlns:a16="http://schemas.microsoft.com/office/drawing/2014/main" id="{8E2F87CE-2364-9D47-9CC1-24A702A4A26E}"/>
              </a:ext>
            </a:extLst>
          </p:cNvPr>
          <p:cNvCxnSpPr>
            <a:cxnSpLocks/>
          </p:cNvCxnSpPr>
          <p:nvPr userDrawn="1"/>
        </p:nvCxnSpPr>
        <p:spPr>
          <a:xfrm>
            <a:off x="5047190" y="2458223"/>
            <a:ext cx="0" cy="166572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22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divider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3CC7D4-7C80-314C-9032-192AB694E0D3}"/>
              </a:ext>
            </a:extLst>
          </p:cNvPr>
          <p:cNvSpPr/>
          <p:nvPr userDrawn="1"/>
        </p:nvSpPr>
        <p:spPr>
          <a:xfrm>
            <a:off x="2810435" y="448910"/>
            <a:ext cx="5849471" cy="596018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 name="Title 1"/>
          <p:cNvSpPr>
            <a:spLocks noGrp="1" noChangeAspect="1"/>
          </p:cNvSpPr>
          <p:nvPr>
            <p:ph type="ctrTitle" hasCustomPrompt="1"/>
          </p:nvPr>
        </p:nvSpPr>
        <p:spPr>
          <a:xfrm>
            <a:off x="0" y="-1244217"/>
            <a:ext cx="5410135" cy="8309967"/>
          </a:xfrm>
        </p:spPr>
        <p:txBody>
          <a:bodyPr vert="horz" wrap="none" lIns="457200" tIns="0" rIns="0" bIns="0" anchor="ctr" anchorCtr="0">
            <a:spAutoFit/>
          </a:bodyPr>
          <a:lstStyle>
            <a:lvl1pPr algn="l">
              <a:defRPr sz="60000" i="1">
                <a:solidFill>
                  <a:schemeClr val="tx2"/>
                </a:solidFill>
              </a:defRPr>
            </a:lvl1pPr>
          </a:lstStyle>
          <a:p>
            <a:r>
              <a:rPr lang="en-US" dirty="0"/>
              <a:t>#</a:t>
            </a:r>
          </a:p>
        </p:txBody>
      </p:sp>
      <p:sp>
        <p:nvSpPr>
          <p:cNvPr id="16" name="Text Placeholder 3">
            <a:extLst>
              <a:ext uri="{FF2B5EF4-FFF2-40B4-BE49-F238E27FC236}">
                <a16:creationId xmlns:a16="http://schemas.microsoft.com/office/drawing/2014/main" id="{314758AF-3F03-914D-9CB6-6ED9C19BAF68}"/>
              </a:ext>
            </a:extLst>
          </p:cNvPr>
          <p:cNvSpPr>
            <a:spLocks noGrp="1"/>
          </p:cNvSpPr>
          <p:nvPr>
            <p:ph type="body" sz="half" idx="2" hasCustomPrompt="1"/>
          </p:nvPr>
        </p:nvSpPr>
        <p:spPr>
          <a:xfrm>
            <a:off x="4965561" y="2208972"/>
            <a:ext cx="3277486" cy="251840"/>
          </a:xfrm>
        </p:spPr>
        <p:txBody>
          <a:bodyPr lIns="0" tIns="0">
            <a:noAutofit/>
          </a:bodyPr>
          <a:lstStyle>
            <a:lvl1pPr marL="0" indent="0">
              <a:buNone/>
              <a:defRPr sz="1800" b="0" i="0" kern="300" spc="150" baseline="0">
                <a:solidFill>
                  <a:schemeClr val="tx2"/>
                </a:solidFill>
                <a:latin typeface="Franklin Gothic Medium Cond" panose="020B06060304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SECTION TITLE ONE</a:t>
            </a:r>
          </a:p>
        </p:txBody>
      </p:sp>
      <p:sp>
        <p:nvSpPr>
          <p:cNvPr id="12" name="Text Placeholder 2">
            <a:extLst>
              <a:ext uri="{FF2B5EF4-FFF2-40B4-BE49-F238E27FC236}">
                <a16:creationId xmlns:a16="http://schemas.microsoft.com/office/drawing/2014/main" id="{3623CEBD-DBA0-8B4B-9399-3FD722F51DAF}"/>
              </a:ext>
            </a:extLst>
          </p:cNvPr>
          <p:cNvSpPr>
            <a:spLocks noGrp="1"/>
          </p:cNvSpPr>
          <p:nvPr>
            <p:ph type="body" idx="1" hasCustomPrompt="1"/>
          </p:nvPr>
        </p:nvSpPr>
        <p:spPr>
          <a:xfrm>
            <a:off x="4965562" y="2653752"/>
            <a:ext cx="3277486" cy="1661993"/>
          </a:xfrm>
        </p:spPr>
        <p:txBody>
          <a:bodyPr lIns="0" tIns="0" rIns="0" bIns="0">
            <a:spAutoFit/>
          </a:bodyPr>
          <a:lstStyle>
            <a:lvl1pPr marL="0" indent="0">
              <a:buNone/>
              <a:defRPr sz="4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section title here.</a:t>
            </a:r>
          </a:p>
        </p:txBody>
      </p:sp>
      <p:sp>
        <p:nvSpPr>
          <p:cNvPr id="14" name="Text Placeholder 2">
            <a:extLst>
              <a:ext uri="{FF2B5EF4-FFF2-40B4-BE49-F238E27FC236}">
                <a16:creationId xmlns:a16="http://schemas.microsoft.com/office/drawing/2014/main" id="{3D5CAAFA-6708-6D4E-B9E9-6439C12D20D6}"/>
              </a:ext>
            </a:extLst>
          </p:cNvPr>
          <p:cNvSpPr>
            <a:spLocks noGrp="1"/>
          </p:cNvSpPr>
          <p:nvPr>
            <p:ph type="body" idx="10" hasCustomPrompt="1"/>
          </p:nvPr>
        </p:nvSpPr>
        <p:spPr>
          <a:xfrm>
            <a:off x="4965561" y="4502484"/>
            <a:ext cx="3277486" cy="249299"/>
          </a:xfrm>
        </p:spPr>
        <p:txBody>
          <a:bodyPr lIns="0" tIns="0" rIns="0" bIns="0">
            <a:sp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subhead.</a:t>
            </a:r>
          </a:p>
        </p:txBody>
      </p:sp>
    </p:spTree>
    <p:extLst>
      <p:ext uri="{BB962C8B-B14F-4D97-AF65-F5344CB8AC3E}">
        <p14:creationId xmlns:p14="http://schemas.microsoft.com/office/powerpoint/2010/main" val="320505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Title and body copy">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0"/>
            <a:ext cx="4572000"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a:t>
            </a:r>
          </a:p>
        </p:txBody>
      </p:sp>
      <p:sp>
        <p:nvSpPr>
          <p:cNvPr id="2" name="Title 1"/>
          <p:cNvSpPr>
            <a:spLocks noGrp="1"/>
          </p:cNvSpPr>
          <p:nvPr>
            <p:ph type="title" hasCustomPrompt="1"/>
          </p:nvPr>
        </p:nvSpPr>
        <p:spPr>
          <a:xfrm>
            <a:off x="4933797" y="1489202"/>
            <a:ext cx="3797591" cy="1629590"/>
          </a:xfrm>
        </p:spPr>
        <p:txBody>
          <a:bodyPr lIns="0" tIns="0" rIns="0" bIns="0" anchor="b">
            <a:normAutofit/>
          </a:bodyPr>
          <a:lstStyle>
            <a:lvl1pPr>
              <a:defRPr sz="3000">
                <a:solidFill>
                  <a:schemeClr val="tx2"/>
                </a:solidFill>
              </a:defRPr>
            </a:lvl1pPr>
          </a:lstStyle>
          <a:p>
            <a:r>
              <a:rPr lang="en-US" dirty="0"/>
              <a:t>Click here to add a headline.</a:t>
            </a:r>
          </a:p>
        </p:txBody>
      </p:sp>
      <p:sp>
        <p:nvSpPr>
          <p:cNvPr id="9" name="Text Placeholder 2">
            <a:extLst>
              <a:ext uri="{FF2B5EF4-FFF2-40B4-BE49-F238E27FC236}">
                <a16:creationId xmlns:a16="http://schemas.microsoft.com/office/drawing/2014/main" id="{A1B36BE9-9BC6-1D45-8181-600A20C32ED7}"/>
              </a:ext>
            </a:extLst>
          </p:cNvPr>
          <p:cNvSpPr>
            <a:spLocks noGrp="1"/>
          </p:cNvSpPr>
          <p:nvPr>
            <p:ph type="body" idx="10" hasCustomPrompt="1"/>
          </p:nvPr>
        </p:nvSpPr>
        <p:spPr>
          <a:xfrm>
            <a:off x="4933796" y="3324612"/>
            <a:ext cx="3797587" cy="208775"/>
          </a:xfrm>
        </p:spPr>
        <p:txBody>
          <a:bodyPr wrap="square" lIns="0" tIns="0" rIns="0" bIns="0">
            <a:spAutoFit/>
          </a:bodyPr>
          <a:lstStyle>
            <a:lvl1pPr marL="0" indent="0">
              <a:lnSpc>
                <a:spcPts val="1800"/>
              </a:lnSpc>
              <a:buNone/>
              <a:defRPr lang="en-US" sz="1200" kern="300" spc="50" baseline="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solidFill>
                  <a:srgbClr val="436685"/>
                </a:solidFill>
                <a:effectLst/>
                <a:latin typeface="Georgia" panose="02040502050405020303" pitchFamily="18" charset="0"/>
              </a:rPr>
              <a:t>Click to enter body copy here.</a:t>
            </a:r>
          </a:p>
        </p:txBody>
      </p:sp>
      <p:pic>
        <p:nvPicPr>
          <p:cNvPr id="25" name="Picture 24">
            <a:extLst>
              <a:ext uri="{FF2B5EF4-FFF2-40B4-BE49-F238E27FC236}">
                <a16:creationId xmlns:a16="http://schemas.microsoft.com/office/drawing/2014/main" id="{283854B1-C3EE-4D4B-9CD3-6C663CFDACEF}"/>
              </a:ext>
            </a:extLst>
          </p:cNvPr>
          <p:cNvPicPr>
            <a:picLocks noChangeAspect="1"/>
          </p:cNvPicPr>
          <p:nvPr userDrawn="1"/>
        </p:nvPicPr>
        <p:blipFill>
          <a:blip r:embed="rId2"/>
          <a:stretch>
            <a:fillRect/>
          </a:stretch>
        </p:blipFill>
        <p:spPr>
          <a:xfrm>
            <a:off x="194418" y="6341952"/>
            <a:ext cx="372500" cy="375811"/>
          </a:xfrm>
          <a:prstGeom prst="rect">
            <a:avLst/>
          </a:prstGeom>
        </p:spPr>
      </p:pic>
      <p:cxnSp>
        <p:nvCxnSpPr>
          <p:cNvPr id="16" name="Straight Connector 15">
            <a:extLst>
              <a:ext uri="{FF2B5EF4-FFF2-40B4-BE49-F238E27FC236}">
                <a16:creationId xmlns:a16="http://schemas.microsoft.com/office/drawing/2014/main" id="{50B2A000-EE7D-7F47-AA97-3C06CA92D04F}"/>
              </a:ext>
            </a:extLst>
          </p:cNvPr>
          <p:cNvCxnSpPr>
            <a:cxnSpLocks/>
          </p:cNvCxnSpPr>
          <p:nvPr userDrawn="1"/>
        </p:nvCxnSpPr>
        <p:spPr>
          <a:xfrm>
            <a:off x="566918" y="6537288"/>
            <a:ext cx="4005082"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337E6AD-9604-5942-9A3B-0899BB191B5F}"/>
              </a:ext>
            </a:extLst>
          </p:cNvPr>
          <p:cNvCxnSpPr>
            <a:cxnSpLocks/>
          </p:cNvCxnSpPr>
          <p:nvPr userDrawn="1"/>
        </p:nvCxnSpPr>
        <p:spPr>
          <a:xfrm>
            <a:off x="566918" y="6529843"/>
            <a:ext cx="4005082"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F13EAE3-FEFF-D445-9CC7-93FBF3A688A5}"/>
              </a:ext>
            </a:extLst>
          </p:cNvPr>
          <p:cNvPicPr>
            <a:picLocks noChangeAspect="1"/>
          </p:cNvPicPr>
          <p:nvPr userDrawn="1"/>
        </p:nvPicPr>
        <p:blipFill>
          <a:blip r:embed="rId3"/>
          <a:stretch>
            <a:fillRect/>
          </a:stretch>
        </p:blipFill>
        <p:spPr>
          <a:xfrm>
            <a:off x="192268" y="6336733"/>
            <a:ext cx="381000" cy="381000"/>
          </a:xfrm>
          <a:prstGeom prst="rect">
            <a:avLst/>
          </a:prstGeom>
        </p:spPr>
      </p:pic>
      <p:sp>
        <p:nvSpPr>
          <p:cNvPr id="11" name="Slide Number Placeholder 5">
            <a:extLst>
              <a:ext uri="{FF2B5EF4-FFF2-40B4-BE49-F238E27FC236}">
                <a16:creationId xmlns:a16="http://schemas.microsoft.com/office/drawing/2014/main" id="{54BC5D57-33EB-DF4F-9DA4-902BE7D11357}"/>
              </a:ext>
            </a:extLst>
          </p:cNvPr>
          <p:cNvSpPr txBox="1">
            <a:spLocks/>
          </p:cNvSpPr>
          <p:nvPr userDrawn="1"/>
        </p:nvSpPr>
        <p:spPr>
          <a:xfrm>
            <a:off x="8491554" y="6441161"/>
            <a:ext cx="543560" cy="365125"/>
          </a:xfrm>
          <a:prstGeom prst="rect">
            <a:avLst/>
          </a:prstGeom>
        </p:spPr>
        <p:txBody>
          <a:bodyPr lIns="0" tIns="0" rIns="0" bIns="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4CDE8-EDD8-F542-8884-C379819A184A}" type="slidenum">
              <a:rPr lang="en-US" sz="800" b="0" i="0" smtClean="0">
                <a:solidFill>
                  <a:schemeClr val="tx2"/>
                </a:solidFill>
                <a:latin typeface="Franklin Gothic Medium Cond" panose="020B0606030402020204" pitchFamily="34" charset="0"/>
              </a:rPr>
              <a:pPr/>
              <a:t>‹#›</a:t>
            </a:fld>
            <a:endParaRPr lang="en-US" sz="800" b="0" i="0" dirty="0">
              <a:solidFill>
                <a:schemeClr val="tx2"/>
              </a:solidFill>
              <a:latin typeface="Franklin Gothic Medium Cond" panose="020B0606030402020204" pitchFamily="34" charset="0"/>
            </a:endParaRPr>
          </a:p>
        </p:txBody>
      </p:sp>
      <p:cxnSp>
        <p:nvCxnSpPr>
          <p:cNvPr id="13" name="Straight Connector 12">
            <a:extLst>
              <a:ext uri="{FF2B5EF4-FFF2-40B4-BE49-F238E27FC236}">
                <a16:creationId xmlns:a16="http://schemas.microsoft.com/office/drawing/2014/main" id="{7E0DDDBD-180C-4D4E-97BE-90FE201D29DA}"/>
              </a:ext>
            </a:extLst>
          </p:cNvPr>
          <p:cNvCxnSpPr>
            <a:cxnSpLocks/>
          </p:cNvCxnSpPr>
          <p:nvPr userDrawn="1"/>
        </p:nvCxnSpPr>
        <p:spPr>
          <a:xfrm>
            <a:off x="4572000" y="6623779"/>
            <a:ext cx="4061852" cy="531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54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CEE41EC3-9C39-1C42-9F4C-E25D02658EB5}"/>
              </a:ext>
            </a:extLst>
          </p:cNvPr>
          <p:cNvSpPr>
            <a:spLocks noGrp="1"/>
          </p:cNvSpPr>
          <p:nvPr>
            <p:ph type="body" idx="1"/>
          </p:nvPr>
        </p:nvSpPr>
        <p:spPr>
          <a:xfrm>
            <a:off x="314960" y="896243"/>
            <a:ext cx="4155440" cy="166199"/>
          </a:xfrm>
        </p:spPr>
        <p:txBody>
          <a:bodyPr lIns="0" tIns="0" rIns="0" bIns="0" anchor="t" anchorCtr="0">
            <a:spAutoFit/>
          </a:bodyPr>
          <a:lstStyle>
            <a:lvl1pPr marL="0" indent="0">
              <a:buNone/>
              <a:defRPr sz="1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8" name="Text Placeholder 2">
            <a:extLst>
              <a:ext uri="{FF2B5EF4-FFF2-40B4-BE49-F238E27FC236}">
                <a16:creationId xmlns:a16="http://schemas.microsoft.com/office/drawing/2014/main" id="{AD0AA5E2-91D5-3642-8DA8-46AA18BA7AE9}"/>
              </a:ext>
            </a:extLst>
          </p:cNvPr>
          <p:cNvSpPr>
            <a:spLocks noGrp="1"/>
          </p:cNvSpPr>
          <p:nvPr>
            <p:ph type="body" idx="10"/>
          </p:nvPr>
        </p:nvSpPr>
        <p:spPr>
          <a:xfrm>
            <a:off x="4683760" y="896243"/>
            <a:ext cx="4155440" cy="166199"/>
          </a:xfrm>
        </p:spPr>
        <p:txBody>
          <a:bodyPr lIns="0" tIns="0" rIns="0" bIns="0" anchor="t" anchorCtr="0">
            <a:spAutoFit/>
          </a:bodyPr>
          <a:lstStyle>
            <a:lvl1pPr marL="0" indent="0">
              <a:buNone/>
              <a:defRPr sz="1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ED9BC075-281B-0E4D-9B47-5C7511C89203}"/>
              </a:ext>
            </a:extLst>
          </p:cNvPr>
          <p:cNvSpPr txBox="1">
            <a:spLocks/>
          </p:cNvSpPr>
          <p:nvPr userDrawn="1"/>
        </p:nvSpPr>
        <p:spPr>
          <a:xfrm>
            <a:off x="8491554" y="6441161"/>
            <a:ext cx="543560" cy="365125"/>
          </a:xfrm>
          <a:prstGeom prst="rect">
            <a:avLst/>
          </a:prstGeom>
        </p:spPr>
        <p:txBody>
          <a:bodyPr lIns="0" tIns="0" rIns="0" bIns="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4CDE8-EDD8-F542-8884-C379819A184A}" type="slidenum">
              <a:rPr lang="en-US" sz="800" b="0" i="0" smtClean="0">
                <a:solidFill>
                  <a:schemeClr val="tx2"/>
                </a:solidFill>
                <a:latin typeface="Franklin Gothic Medium Cond" panose="020B0606030402020204" pitchFamily="34" charset="0"/>
              </a:rPr>
              <a:pPr/>
              <a:t>‹#›</a:t>
            </a:fld>
            <a:endParaRPr lang="en-US" sz="800" b="0" i="0" dirty="0">
              <a:solidFill>
                <a:schemeClr val="tx2"/>
              </a:solidFill>
              <a:latin typeface="Franklin Gothic Medium Cond" panose="020B0606030402020204" pitchFamily="34" charset="0"/>
            </a:endParaRPr>
          </a:p>
        </p:txBody>
      </p:sp>
      <p:cxnSp>
        <p:nvCxnSpPr>
          <p:cNvPr id="10" name="Straight Connector 9">
            <a:extLst>
              <a:ext uri="{FF2B5EF4-FFF2-40B4-BE49-F238E27FC236}">
                <a16:creationId xmlns:a16="http://schemas.microsoft.com/office/drawing/2014/main" id="{E6970471-71EA-2B43-A350-028FB12F1470}"/>
              </a:ext>
            </a:extLst>
          </p:cNvPr>
          <p:cNvCxnSpPr>
            <a:cxnSpLocks/>
          </p:cNvCxnSpPr>
          <p:nvPr userDrawn="1"/>
        </p:nvCxnSpPr>
        <p:spPr>
          <a:xfrm>
            <a:off x="424779" y="6618348"/>
            <a:ext cx="8209073" cy="1075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EB0FFFD-7CB1-A743-9F58-2503AE6EB300}"/>
              </a:ext>
            </a:extLst>
          </p:cNvPr>
          <p:cNvPicPr>
            <a:picLocks noChangeAspect="1"/>
          </p:cNvPicPr>
          <p:nvPr userDrawn="1"/>
        </p:nvPicPr>
        <p:blipFill>
          <a:blip r:embed="rId2"/>
          <a:stretch>
            <a:fillRect/>
          </a:stretch>
        </p:blipFill>
        <p:spPr>
          <a:xfrm>
            <a:off x="194418" y="6507528"/>
            <a:ext cx="230361" cy="232390"/>
          </a:xfrm>
          <a:prstGeom prst="rect">
            <a:avLst/>
          </a:prstGeom>
        </p:spPr>
      </p:pic>
      <p:sp>
        <p:nvSpPr>
          <p:cNvPr id="15" name="Rectangle 14">
            <a:extLst>
              <a:ext uri="{FF2B5EF4-FFF2-40B4-BE49-F238E27FC236}">
                <a16:creationId xmlns:a16="http://schemas.microsoft.com/office/drawing/2014/main" id="{3EEDDD52-1589-5E4E-BC53-DE7F466EE7CE}"/>
              </a:ext>
            </a:extLst>
          </p:cNvPr>
          <p:cNvSpPr/>
          <p:nvPr userDrawn="1"/>
        </p:nvSpPr>
        <p:spPr>
          <a:xfrm>
            <a:off x="-116958" y="-127591"/>
            <a:ext cx="9260958" cy="739033"/>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6C3B6231-0DD3-A344-988F-4270955D7AD0}"/>
              </a:ext>
            </a:extLst>
          </p:cNvPr>
          <p:cNvSpPr>
            <a:spLocks noGrp="1"/>
          </p:cNvSpPr>
          <p:nvPr>
            <p:ph type="title"/>
          </p:nvPr>
        </p:nvSpPr>
        <p:spPr>
          <a:xfrm>
            <a:off x="314960" y="0"/>
            <a:ext cx="8524240" cy="611442"/>
          </a:xfrm>
        </p:spPr>
        <p:txBody>
          <a:bodyPr lIns="0" tIns="0" rIns="0" bIns="0">
            <a:normAutofit/>
          </a:bodyPr>
          <a:lstStyle>
            <a:lvl1pPr>
              <a:defRPr sz="2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32952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e Print">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011B0247-26A3-A143-A5B4-BFC804962FE7}"/>
              </a:ext>
            </a:extLst>
          </p:cNvPr>
          <p:cNvSpPr>
            <a:spLocks noGrp="1"/>
          </p:cNvSpPr>
          <p:nvPr>
            <p:ph type="body" idx="1"/>
          </p:nvPr>
        </p:nvSpPr>
        <p:spPr>
          <a:xfrm>
            <a:off x="304800" y="788629"/>
            <a:ext cx="4043680" cy="124650"/>
          </a:xfrm>
        </p:spPr>
        <p:txBody>
          <a:bodyPr wrap="square" lIns="0" tIns="0" rIns="0" bIns="0" anchor="t" anchorCtr="0">
            <a:spAutoFit/>
          </a:bodyPr>
          <a:lstStyle>
            <a:lvl1pPr marL="0" indent="0">
              <a:buNone/>
              <a:defRPr sz="900" b="0" i="0" kern="300" spc="20" baseline="0">
                <a:solidFill>
                  <a:schemeClr val="accent1"/>
                </a:solidFill>
                <a:latin typeface="Franklin Gothic Medium Cond" panose="020B06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6" name="Text Placeholder 2">
            <a:extLst>
              <a:ext uri="{FF2B5EF4-FFF2-40B4-BE49-F238E27FC236}">
                <a16:creationId xmlns:a16="http://schemas.microsoft.com/office/drawing/2014/main" id="{BCB33606-A44D-984B-83D6-2C14F697EF8C}"/>
              </a:ext>
            </a:extLst>
          </p:cNvPr>
          <p:cNvSpPr>
            <a:spLocks noGrp="1"/>
          </p:cNvSpPr>
          <p:nvPr>
            <p:ph type="body" idx="10"/>
          </p:nvPr>
        </p:nvSpPr>
        <p:spPr>
          <a:xfrm>
            <a:off x="4754880" y="788629"/>
            <a:ext cx="4043680" cy="124650"/>
          </a:xfrm>
        </p:spPr>
        <p:txBody>
          <a:bodyPr wrap="square" lIns="0" tIns="0" rIns="0" bIns="0" anchor="t" anchorCtr="0">
            <a:spAutoFit/>
          </a:bodyPr>
          <a:lstStyle>
            <a:lvl1pPr marL="0" indent="0">
              <a:buNone/>
              <a:defRPr sz="900" b="0" i="0" kern="300" spc="20" baseline="0">
                <a:solidFill>
                  <a:schemeClr val="accent1"/>
                </a:solidFill>
                <a:latin typeface="Franklin Gothic Medium Cond" panose="020B06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51E037F2-E3E3-2547-AEFC-1200E2B4A376}"/>
              </a:ext>
            </a:extLst>
          </p:cNvPr>
          <p:cNvSpPr txBox="1">
            <a:spLocks/>
          </p:cNvSpPr>
          <p:nvPr userDrawn="1"/>
        </p:nvSpPr>
        <p:spPr>
          <a:xfrm>
            <a:off x="8491554" y="6441161"/>
            <a:ext cx="543560" cy="365125"/>
          </a:xfrm>
          <a:prstGeom prst="rect">
            <a:avLst/>
          </a:prstGeom>
        </p:spPr>
        <p:txBody>
          <a:bodyPr lIns="0" tIns="0" rIns="0" bIns="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4CDE8-EDD8-F542-8884-C379819A184A}" type="slidenum">
              <a:rPr lang="en-US" sz="800" b="0" i="0" smtClean="0">
                <a:solidFill>
                  <a:schemeClr val="tx2"/>
                </a:solidFill>
                <a:latin typeface="Franklin Gothic Medium Cond" panose="020B0606030402020204" pitchFamily="34" charset="0"/>
              </a:rPr>
              <a:pPr/>
              <a:t>‹#›</a:t>
            </a:fld>
            <a:endParaRPr lang="en-US" sz="800" b="0" i="0" dirty="0">
              <a:solidFill>
                <a:schemeClr val="tx2"/>
              </a:solidFill>
              <a:latin typeface="Franklin Gothic Medium Cond" panose="020B0606030402020204" pitchFamily="34" charset="0"/>
            </a:endParaRPr>
          </a:p>
        </p:txBody>
      </p:sp>
      <p:cxnSp>
        <p:nvCxnSpPr>
          <p:cNvPr id="10" name="Straight Connector 9">
            <a:extLst>
              <a:ext uri="{FF2B5EF4-FFF2-40B4-BE49-F238E27FC236}">
                <a16:creationId xmlns:a16="http://schemas.microsoft.com/office/drawing/2014/main" id="{6E1AF18E-5A5A-DC46-8D20-406B3D3E782F}"/>
              </a:ext>
            </a:extLst>
          </p:cNvPr>
          <p:cNvCxnSpPr>
            <a:cxnSpLocks/>
          </p:cNvCxnSpPr>
          <p:nvPr userDrawn="1"/>
        </p:nvCxnSpPr>
        <p:spPr>
          <a:xfrm>
            <a:off x="424779" y="6618348"/>
            <a:ext cx="8209073" cy="1075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BF54335-74AC-5346-943B-29AEEA864693}"/>
              </a:ext>
            </a:extLst>
          </p:cNvPr>
          <p:cNvPicPr>
            <a:picLocks noChangeAspect="1"/>
          </p:cNvPicPr>
          <p:nvPr userDrawn="1"/>
        </p:nvPicPr>
        <p:blipFill>
          <a:blip r:embed="rId2"/>
          <a:stretch>
            <a:fillRect/>
          </a:stretch>
        </p:blipFill>
        <p:spPr>
          <a:xfrm>
            <a:off x="194418" y="6507528"/>
            <a:ext cx="230361" cy="232390"/>
          </a:xfrm>
          <a:prstGeom prst="rect">
            <a:avLst/>
          </a:prstGeom>
        </p:spPr>
      </p:pic>
      <p:sp>
        <p:nvSpPr>
          <p:cNvPr id="23" name="Rectangle 22">
            <a:extLst>
              <a:ext uri="{FF2B5EF4-FFF2-40B4-BE49-F238E27FC236}">
                <a16:creationId xmlns:a16="http://schemas.microsoft.com/office/drawing/2014/main" id="{321F5882-08FC-2149-AC15-066777646D19}"/>
              </a:ext>
            </a:extLst>
          </p:cNvPr>
          <p:cNvSpPr/>
          <p:nvPr userDrawn="1"/>
        </p:nvSpPr>
        <p:spPr>
          <a:xfrm>
            <a:off x="-116958" y="-127591"/>
            <a:ext cx="9260958" cy="739033"/>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C2E55D2B-712E-0F40-945F-D2E56A45C856}"/>
              </a:ext>
            </a:extLst>
          </p:cNvPr>
          <p:cNvSpPr>
            <a:spLocks noGrp="1"/>
          </p:cNvSpPr>
          <p:nvPr>
            <p:ph type="title"/>
          </p:nvPr>
        </p:nvSpPr>
        <p:spPr>
          <a:xfrm>
            <a:off x="314960" y="0"/>
            <a:ext cx="8524240" cy="611442"/>
          </a:xfrm>
        </p:spPr>
        <p:txBody>
          <a:bodyPr lIns="0" tIns="0" rIns="0" bIns="0">
            <a:normAutofit/>
          </a:bodyPr>
          <a:lstStyle>
            <a:lvl1pPr>
              <a:defRPr sz="2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63209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5E0764D-75F4-4AE9-B80A-2830AA2916AC}"/>
              </a:ext>
            </a:extLst>
          </p:cNvPr>
          <p:cNvGraphicFramePr>
            <a:graphicFrameLocks noChangeAspect="1"/>
          </p:cNvGraphicFramePr>
          <p:nvPr userDrawn="1">
            <p:custDataLst>
              <p:tags r:id="rId18"/>
            </p:custDataLst>
            <p:extLst>
              <p:ext uri="{D42A27DB-BD31-4B8C-83A1-F6EECF244321}">
                <p14:modId xmlns:p14="http://schemas.microsoft.com/office/powerpoint/2010/main" val="1593750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20" imgH="420" progId="TCLayout.ActiveDocument.1">
                  <p:embed/>
                </p:oleObj>
              </mc:Choice>
              <mc:Fallback>
                <p:oleObj name="think-cell Slide" r:id="rId20" imgW="420" imgH="420" progId="TCLayout.ActiveDocument.1">
                  <p:embed/>
                  <p:pic>
                    <p:nvPicPr>
                      <p:cNvPr id="5" name="Object 4" hidden="1">
                        <a:extLst>
                          <a:ext uri="{FF2B5EF4-FFF2-40B4-BE49-F238E27FC236}">
                            <a16:creationId xmlns:a16="http://schemas.microsoft.com/office/drawing/2014/main" id="{85E0764D-75F4-4AE9-B80A-2830AA2916AC}"/>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818A91D-6FB5-4A45-978B-3D2CF23419CD}"/>
              </a:ext>
            </a:extLst>
          </p:cNvPr>
          <p:cNvSpPr/>
          <p:nvPr userDrawn="1">
            <p:custDataLst>
              <p:tags r:id="rId19"/>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solidFill>
                <a:schemeClr val="tx2"/>
              </a:solidFill>
              <a:latin typeface="Georgia" panose="02040502050405020303" pitchFamily="18" charset="0"/>
              <a:ea typeface="+mj-ea"/>
              <a:cs typeface="+mj-cs"/>
              <a:sym typeface="Georgia" panose="02040502050405020303" pitchFamily="18" charset="0"/>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191897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83" r:id="rId3"/>
    <p:sldLayoutId id="2147483682" r:id="rId4"/>
    <p:sldLayoutId id="2147483672" r:id="rId5"/>
    <p:sldLayoutId id="2147483661" r:id="rId6"/>
    <p:sldLayoutId id="2147483673" r:id="rId7"/>
    <p:sldLayoutId id="2147483667" r:id="rId8"/>
    <p:sldLayoutId id="2147483677" r:id="rId9"/>
    <p:sldLayoutId id="2147483676" r:id="rId10"/>
    <p:sldLayoutId id="2147483678" r:id="rId11"/>
    <p:sldLayoutId id="2147483679" r:id="rId12"/>
    <p:sldLayoutId id="2147483680" r:id="rId13"/>
    <p:sldLayoutId id="2147483675" r:id="rId14"/>
    <p:sldLayoutId id="2147483674"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4.emf"/><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8.emf"/><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E621-FED5-AA46-837A-DC8544099BE8}"/>
              </a:ext>
            </a:extLst>
          </p:cNvPr>
          <p:cNvSpPr>
            <a:spLocks noGrp="1"/>
          </p:cNvSpPr>
          <p:nvPr>
            <p:ph type="title"/>
          </p:nvPr>
        </p:nvSpPr>
        <p:spPr/>
        <p:txBody>
          <a:bodyPr/>
          <a:lstStyle/>
          <a:p>
            <a:r>
              <a:rPr lang="en-US" dirty="0"/>
              <a:t>2024 First Quarter Investment Update</a:t>
            </a:r>
          </a:p>
        </p:txBody>
      </p:sp>
      <p:pic>
        <p:nvPicPr>
          <p:cNvPr id="5" name="Picture 4">
            <a:extLst>
              <a:ext uri="{FF2B5EF4-FFF2-40B4-BE49-F238E27FC236}">
                <a16:creationId xmlns:a16="http://schemas.microsoft.com/office/drawing/2014/main" id="{B83B790D-2FE6-EEDB-43A4-5C74ED63B3B0}"/>
              </a:ext>
            </a:extLst>
          </p:cNvPr>
          <p:cNvPicPr>
            <a:picLocks noChangeAspect="1"/>
          </p:cNvPicPr>
          <p:nvPr/>
        </p:nvPicPr>
        <p:blipFill>
          <a:blip r:embed="rId2"/>
          <a:stretch>
            <a:fillRect/>
          </a:stretch>
        </p:blipFill>
        <p:spPr>
          <a:xfrm>
            <a:off x="4652287" y="4124958"/>
            <a:ext cx="1779964" cy="2309668"/>
          </a:xfrm>
          <a:prstGeom prst="rect">
            <a:avLst/>
          </a:prstGeom>
          <a:ln>
            <a:solidFill>
              <a:schemeClr val="accent1"/>
            </a:solidFill>
          </a:ln>
        </p:spPr>
      </p:pic>
    </p:spTree>
    <p:extLst>
      <p:ext uri="{BB962C8B-B14F-4D97-AF65-F5344CB8AC3E}">
        <p14:creationId xmlns:p14="http://schemas.microsoft.com/office/powerpoint/2010/main" val="296064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A25DDB-8CE8-4194-9FE9-14877D7563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0" progId="TCLayout.ActiveDocument.1">
                  <p:embed/>
                </p:oleObj>
              </mc:Choice>
              <mc:Fallback>
                <p:oleObj name="think-cell Slide" r:id="rId4" imgW="420" imgH="420" progId="TCLayout.ActiveDocument.1">
                  <p:embed/>
                  <p:pic>
                    <p:nvPicPr>
                      <p:cNvPr id="4" name="Object 3" hidden="1">
                        <a:extLst>
                          <a:ext uri="{FF2B5EF4-FFF2-40B4-BE49-F238E27FC236}">
                            <a16:creationId xmlns:a16="http://schemas.microsoft.com/office/drawing/2014/main" id="{7DA25DDB-8CE8-4194-9FE9-14877D7563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526D861-1BF5-4F99-9B61-A6A7D2CD883F}"/>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345371"/>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DBC171B6-56F2-4218-A776-D3F75E6E5ADE}"/>
              </a:ext>
            </a:extLst>
          </p:cNvPr>
          <p:cNvSpPr>
            <a:spLocks noGrp="1"/>
          </p:cNvSpPr>
          <p:nvPr>
            <p:ph type="title"/>
          </p:nvPr>
        </p:nvSpPr>
        <p:spPr>
          <a:xfrm>
            <a:off x="385763" y="31191"/>
            <a:ext cx="8524240" cy="611442"/>
          </a:xfrm>
        </p:spPr>
        <p:txBody>
          <a:bodyPr>
            <a:normAutofit fontScale="90000"/>
          </a:bodyPr>
          <a:lstStyle/>
          <a:p>
            <a:r>
              <a:rPr lang="en-US" sz="1200" i="1" dirty="0"/>
              <a:t> 								</a:t>
            </a:r>
            <a:br>
              <a:rPr lang="en-US" sz="1200" i="1" dirty="0"/>
            </a:br>
            <a:r>
              <a:rPr lang="en-US" sz="2000" dirty="0">
                <a:solidFill>
                  <a:srgbClr val="345371"/>
                </a:solidFill>
              </a:rPr>
              <a:t>Capital Markets Performance Summary </a:t>
            </a:r>
            <a:r>
              <a:rPr lang="en-US" sz="1300" i="1" dirty="0">
                <a:solidFill>
                  <a:srgbClr val="345371"/>
                </a:solidFill>
              </a:rPr>
              <a:t>(as of December 31, 2023)</a:t>
            </a:r>
            <a:br>
              <a:rPr lang="en-US" sz="2000" dirty="0">
                <a:solidFill>
                  <a:srgbClr val="345371"/>
                </a:solidFill>
              </a:rPr>
            </a:br>
            <a:endParaRPr lang="en-US" sz="2000" dirty="0">
              <a:solidFill>
                <a:srgbClr val="345371"/>
              </a:solidFill>
            </a:endParaRPr>
          </a:p>
        </p:txBody>
      </p:sp>
      <p:pic>
        <p:nvPicPr>
          <p:cNvPr id="5" name="Picture 4">
            <a:extLst>
              <a:ext uri="{FF2B5EF4-FFF2-40B4-BE49-F238E27FC236}">
                <a16:creationId xmlns:a16="http://schemas.microsoft.com/office/drawing/2014/main" id="{0416E402-179A-13A8-9D94-2F60BCE38F2D}"/>
              </a:ext>
            </a:extLst>
          </p:cNvPr>
          <p:cNvPicPr>
            <a:picLocks noChangeAspect="1"/>
          </p:cNvPicPr>
          <p:nvPr/>
        </p:nvPicPr>
        <p:blipFill>
          <a:blip r:embed="rId6"/>
          <a:stretch>
            <a:fillRect/>
          </a:stretch>
        </p:blipFill>
        <p:spPr>
          <a:xfrm>
            <a:off x="309245" y="741961"/>
            <a:ext cx="8677275" cy="5667375"/>
          </a:xfrm>
          <a:prstGeom prst="rect">
            <a:avLst/>
          </a:prstGeom>
        </p:spPr>
      </p:pic>
      <p:sp>
        <p:nvSpPr>
          <p:cNvPr id="7" name="Rectangle: Rounded Corners 6">
            <a:extLst>
              <a:ext uri="{FF2B5EF4-FFF2-40B4-BE49-F238E27FC236}">
                <a16:creationId xmlns:a16="http://schemas.microsoft.com/office/drawing/2014/main" id="{83F9E2F7-69A3-0FDB-BE6F-2572CA68B323}"/>
              </a:ext>
            </a:extLst>
          </p:cNvPr>
          <p:cNvSpPr/>
          <p:nvPr/>
        </p:nvSpPr>
        <p:spPr>
          <a:xfrm>
            <a:off x="6236897" y="642633"/>
            <a:ext cx="638355" cy="4550469"/>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AutoShape 2" descr="Generated by DALL·E">
            <a:extLst>
              <a:ext uri="{FF2B5EF4-FFF2-40B4-BE49-F238E27FC236}">
                <a16:creationId xmlns:a16="http://schemas.microsoft.com/office/drawing/2014/main" id="{FD12B2DB-54D1-6728-40AC-1D7A8269ABB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9630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A25DDB-8CE8-4194-9FE9-14877D7563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0" progId="TCLayout.ActiveDocument.1">
                  <p:embed/>
                </p:oleObj>
              </mc:Choice>
              <mc:Fallback>
                <p:oleObj name="think-cell Slide" r:id="rId4" imgW="420" imgH="420" progId="TCLayout.ActiveDocument.1">
                  <p:embed/>
                  <p:pic>
                    <p:nvPicPr>
                      <p:cNvPr id="4" name="Object 3" hidden="1">
                        <a:extLst>
                          <a:ext uri="{FF2B5EF4-FFF2-40B4-BE49-F238E27FC236}">
                            <a16:creationId xmlns:a16="http://schemas.microsoft.com/office/drawing/2014/main" id="{7DA25DDB-8CE8-4194-9FE9-14877D7563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526D861-1BF5-4F99-9B61-A6A7D2CD883F}"/>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345371"/>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DBC171B6-56F2-4218-A776-D3F75E6E5ADE}"/>
              </a:ext>
            </a:extLst>
          </p:cNvPr>
          <p:cNvSpPr>
            <a:spLocks noGrp="1"/>
          </p:cNvSpPr>
          <p:nvPr>
            <p:ph type="title"/>
          </p:nvPr>
        </p:nvSpPr>
        <p:spPr>
          <a:xfrm>
            <a:off x="385763" y="31191"/>
            <a:ext cx="8524240" cy="611442"/>
          </a:xfrm>
        </p:spPr>
        <p:txBody>
          <a:bodyPr>
            <a:normAutofit fontScale="90000"/>
          </a:bodyPr>
          <a:lstStyle/>
          <a:p>
            <a:r>
              <a:rPr lang="en-US" sz="1200" i="1" dirty="0"/>
              <a:t> 								</a:t>
            </a:r>
            <a:br>
              <a:rPr lang="en-US" sz="1200" i="1" dirty="0"/>
            </a:br>
            <a:r>
              <a:rPr lang="en-US" sz="2000" dirty="0">
                <a:solidFill>
                  <a:srgbClr val="345371"/>
                </a:solidFill>
              </a:rPr>
              <a:t>Putting the puzzle pieces together</a:t>
            </a:r>
            <a:br>
              <a:rPr lang="en-US" sz="2000" dirty="0">
                <a:solidFill>
                  <a:srgbClr val="345371"/>
                </a:solidFill>
              </a:rPr>
            </a:br>
            <a:endParaRPr lang="en-US" sz="2000" dirty="0">
              <a:solidFill>
                <a:srgbClr val="345371"/>
              </a:solidFill>
            </a:endParaRPr>
          </a:p>
        </p:txBody>
      </p:sp>
      <p:sp>
        <p:nvSpPr>
          <p:cNvPr id="5" name="TextBox 4">
            <a:extLst>
              <a:ext uri="{FF2B5EF4-FFF2-40B4-BE49-F238E27FC236}">
                <a16:creationId xmlns:a16="http://schemas.microsoft.com/office/drawing/2014/main" id="{125AF117-B310-4393-C810-EFDC4239A220}"/>
              </a:ext>
            </a:extLst>
          </p:cNvPr>
          <p:cNvSpPr txBox="1"/>
          <p:nvPr/>
        </p:nvSpPr>
        <p:spPr>
          <a:xfrm>
            <a:off x="560715" y="6076866"/>
            <a:ext cx="8112505" cy="400110"/>
          </a:xfrm>
          <a:prstGeom prst="rect">
            <a:avLst/>
          </a:prstGeom>
          <a:noFill/>
        </p:spPr>
        <p:txBody>
          <a:bodyPr wrap="square" rtlCol="0">
            <a:spAutoFit/>
          </a:bodyPr>
          <a:lstStyle/>
          <a:p>
            <a:r>
              <a:rPr lang="en-US" sz="1000" dirty="0">
                <a:latin typeface="+mj-lt"/>
              </a:rPr>
              <a:t>Source: Dall-E, Mill Creek. Prompt: “</a:t>
            </a:r>
            <a:r>
              <a:rPr lang="en-US" sz="1000" b="0" i="0" dirty="0">
                <a:solidFill>
                  <a:srgbClr val="0F0F0F"/>
                </a:solidFill>
                <a:effectLst/>
                <a:latin typeface="+mj-lt"/>
              </a:rPr>
              <a:t>create a picture of a 70 year old central banker (dressed in a very conservative suit) putting two large puzzle pieces (labeled jobs and inflation) together”</a:t>
            </a:r>
            <a:r>
              <a:rPr lang="en-US" sz="1000" dirty="0">
                <a:latin typeface="+mj-lt"/>
              </a:rPr>
              <a:t> </a:t>
            </a:r>
          </a:p>
        </p:txBody>
      </p:sp>
      <p:pic>
        <p:nvPicPr>
          <p:cNvPr id="10" name="Picture 9">
            <a:extLst>
              <a:ext uri="{FF2B5EF4-FFF2-40B4-BE49-F238E27FC236}">
                <a16:creationId xmlns:a16="http://schemas.microsoft.com/office/drawing/2014/main" id="{EFBFC694-0D6D-2F68-FBFC-A70D2C2A493E}"/>
              </a:ext>
            </a:extLst>
          </p:cNvPr>
          <p:cNvPicPr>
            <a:picLocks noChangeAspect="1"/>
          </p:cNvPicPr>
          <p:nvPr/>
        </p:nvPicPr>
        <p:blipFill>
          <a:blip r:embed="rId6"/>
          <a:stretch>
            <a:fillRect/>
          </a:stretch>
        </p:blipFill>
        <p:spPr>
          <a:xfrm>
            <a:off x="1883120" y="803493"/>
            <a:ext cx="5133316" cy="5133316"/>
          </a:xfrm>
          <a:prstGeom prst="rect">
            <a:avLst/>
          </a:prstGeom>
        </p:spPr>
      </p:pic>
    </p:spTree>
    <p:extLst>
      <p:ext uri="{BB962C8B-B14F-4D97-AF65-F5344CB8AC3E}">
        <p14:creationId xmlns:p14="http://schemas.microsoft.com/office/powerpoint/2010/main" val="363724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A25DDB-8CE8-4194-9FE9-14877D7563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0" progId="TCLayout.ActiveDocument.1">
                  <p:embed/>
                </p:oleObj>
              </mc:Choice>
              <mc:Fallback>
                <p:oleObj name="think-cell Slide" r:id="rId4" imgW="420" imgH="420" progId="TCLayout.ActiveDocument.1">
                  <p:embed/>
                  <p:pic>
                    <p:nvPicPr>
                      <p:cNvPr id="4" name="Object 3" hidden="1">
                        <a:extLst>
                          <a:ext uri="{FF2B5EF4-FFF2-40B4-BE49-F238E27FC236}">
                            <a16:creationId xmlns:a16="http://schemas.microsoft.com/office/drawing/2014/main" id="{7DA25DDB-8CE8-4194-9FE9-14877D7563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526D861-1BF5-4F99-9B61-A6A7D2CD883F}"/>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345371"/>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DBC171B6-56F2-4218-A776-D3F75E6E5ADE}"/>
              </a:ext>
            </a:extLst>
          </p:cNvPr>
          <p:cNvSpPr>
            <a:spLocks noGrp="1"/>
          </p:cNvSpPr>
          <p:nvPr>
            <p:ph type="title"/>
          </p:nvPr>
        </p:nvSpPr>
        <p:spPr>
          <a:xfrm>
            <a:off x="385763" y="31191"/>
            <a:ext cx="8524240" cy="611442"/>
          </a:xfrm>
        </p:spPr>
        <p:txBody>
          <a:bodyPr>
            <a:normAutofit fontScale="90000"/>
          </a:bodyPr>
          <a:lstStyle/>
          <a:p>
            <a:r>
              <a:rPr lang="en-US" sz="1200" i="1" dirty="0"/>
              <a:t> 								</a:t>
            </a:r>
            <a:br>
              <a:rPr lang="en-US" sz="1200" i="1" dirty="0"/>
            </a:br>
            <a:r>
              <a:rPr lang="en-US" sz="2000" dirty="0">
                <a:solidFill>
                  <a:srgbClr val="345371"/>
                </a:solidFill>
              </a:rPr>
              <a:t>Puzzle piece 1: Inflation is back to target </a:t>
            </a:r>
            <a:r>
              <a:rPr lang="en-US" sz="1300" i="1" dirty="0">
                <a:solidFill>
                  <a:srgbClr val="345371"/>
                </a:solidFill>
              </a:rPr>
              <a:t>(PCE Price Index) </a:t>
            </a:r>
            <a:br>
              <a:rPr lang="en-US" sz="2000" dirty="0">
                <a:solidFill>
                  <a:srgbClr val="345371"/>
                </a:solidFill>
              </a:rPr>
            </a:br>
            <a:endParaRPr lang="en-US" sz="2000" dirty="0">
              <a:solidFill>
                <a:srgbClr val="345371"/>
              </a:solidFill>
            </a:endParaRPr>
          </a:p>
        </p:txBody>
      </p:sp>
      <p:pic>
        <p:nvPicPr>
          <p:cNvPr id="6" name="Picture 5">
            <a:extLst>
              <a:ext uri="{FF2B5EF4-FFF2-40B4-BE49-F238E27FC236}">
                <a16:creationId xmlns:a16="http://schemas.microsoft.com/office/drawing/2014/main" id="{69A002D8-8065-0C2B-150D-170E455E5EB5}"/>
              </a:ext>
            </a:extLst>
          </p:cNvPr>
          <p:cNvPicPr>
            <a:picLocks noChangeAspect="1"/>
          </p:cNvPicPr>
          <p:nvPr/>
        </p:nvPicPr>
        <p:blipFill>
          <a:blip r:embed="rId6"/>
          <a:stretch>
            <a:fillRect/>
          </a:stretch>
        </p:blipFill>
        <p:spPr>
          <a:xfrm>
            <a:off x="385763" y="1069260"/>
            <a:ext cx="7779636" cy="4667783"/>
          </a:xfrm>
          <a:prstGeom prst="rect">
            <a:avLst/>
          </a:prstGeom>
        </p:spPr>
      </p:pic>
      <p:sp>
        <p:nvSpPr>
          <p:cNvPr id="5" name="TextBox 4">
            <a:extLst>
              <a:ext uri="{FF2B5EF4-FFF2-40B4-BE49-F238E27FC236}">
                <a16:creationId xmlns:a16="http://schemas.microsoft.com/office/drawing/2014/main" id="{125AF117-B310-4393-C810-EFDC4239A220}"/>
              </a:ext>
            </a:extLst>
          </p:cNvPr>
          <p:cNvSpPr txBox="1"/>
          <p:nvPr/>
        </p:nvSpPr>
        <p:spPr>
          <a:xfrm>
            <a:off x="560715" y="5737043"/>
            <a:ext cx="5098211" cy="276999"/>
          </a:xfrm>
          <a:prstGeom prst="rect">
            <a:avLst/>
          </a:prstGeom>
          <a:noFill/>
        </p:spPr>
        <p:txBody>
          <a:bodyPr wrap="square" rtlCol="0">
            <a:spAutoFit/>
          </a:bodyPr>
          <a:lstStyle/>
          <a:p>
            <a:r>
              <a:rPr lang="en-US" sz="1200" dirty="0"/>
              <a:t>Source: Bloomberg, Mill Creek. </a:t>
            </a:r>
          </a:p>
        </p:txBody>
      </p:sp>
    </p:spTree>
    <p:extLst>
      <p:ext uri="{BB962C8B-B14F-4D97-AF65-F5344CB8AC3E}">
        <p14:creationId xmlns:p14="http://schemas.microsoft.com/office/powerpoint/2010/main" val="24341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A25DDB-8CE8-4194-9FE9-14877D7563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0" progId="TCLayout.ActiveDocument.1">
                  <p:embed/>
                </p:oleObj>
              </mc:Choice>
              <mc:Fallback>
                <p:oleObj name="think-cell Slide" r:id="rId4" imgW="420" imgH="420" progId="TCLayout.ActiveDocument.1">
                  <p:embed/>
                  <p:pic>
                    <p:nvPicPr>
                      <p:cNvPr id="4" name="Object 3" hidden="1">
                        <a:extLst>
                          <a:ext uri="{FF2B5EF4-FFF2-40B4-BE49-F238E27FC236}">
                            <a16:creationId xmlns:a16="http://schemas.microsoft.com/office/drawing/2014/main" id="{7DA25DDB-8CE8-4194-9FE9-14877D7563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526D861-1BF5-4F99-9B61-A6A7D2CD883F}"/>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345371"/>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DBC171B6-56F2-4218-A776-D3F75E6E5ADE}"/>
              </a:ext>
            </a:extLst>
          </p:cNvPr>
          <p:cNvSpPr>
            <a:spLocks noGrp="1"/>
          </p:cNvSpPr>
          <p:nvPr>
            <p:ph type="title"/>
          </p:nvPr>
        </p:nvSpPr>
        <p:spPr>
          <a:xfrm>
            <a:off x="385763" y="31191"/>
            <a:ext cx="8524240" cy="611442"/>
          </a:xfrm>
        </p:spPr>
        <p:txBody>
          <a:bodyPr>
            <a:normAutofit fontScale="90000"/>
          </a:bodyPr>
          <a:lstStyle/>
          <a:p>
            <a:r>
              <a:rPr lang="en-US" sz="1200" i="1" dirty="0"/>
              <a:t> 								</a:t>
            </a:r>
            <a:br>
              <a:rPr lang="en-US" sz="1200" i="1" dirty="0"/>
            </a:br>
            <a:r>
              <a:rPr lang="en-US" sz="2000" dirty="0">
                <a:solidFill>
                  <a:srgbClr val="345371"/>
                </a:solidFill>
              </a:rPr>
              <a:t>Puzzle piece 2: economic growth slowed without collapsing</a:t>
            </a:r>
            <a:br>
              <a:rPr lang="en-US" sz="2000" dirty="0">
                <a:solidFill>
                  <a:srgbClr val="345371"/>
                </a:solidFill>
              </a:rPr>
            </a:br>
            <a:endParaRPr lang="en-US" sz="2000" dirty="0">
              <a:solidFill>
                <a:srgbClr val="345371"/>
              </a:solidFill>
            </a:endParaRPr>
          </a:p>
        </p:txBody>
      </p:sp>
      <p:pic>
        <p:nvPicPr>
          <p:cNvPr id="7" name="Picture 6">
            <a:extLst>
              <a:ext uri="{FF2B5EF4-FFF2-40B4-BE49-F238E27FC236}">
                <a16:creationId xmlns:a16="http://schemas.microsoft.com/office/drawing/2014/main" id="{A69C5BD7-0566-D63C-AE45-7F74B43C684F}"/>
              </a:ext>
            </a:extLst>
          </p:cNvPr>
          <p:cNvPicPr>
            <a:picLocks noChangeAspect="1"/>
          </p:cNvPicPr>
          <p:nvPr/>
        </p:nvPicPr>
        <p:blipFill>
          <a:blip r:embed="rId6"/>
          <a:stretch>
            <a:fillRect/>
          </a:stretch>
        </p:blipFill>
        <p:spPr>
          <a:xfrm>
            <a:off x="1042662" y="918063"/>
            <a:ext cx="7210442" cy="4326266"/>
          </a:xfrm>
          <a:prstGeom prst="rect">
            <a:avLst/>
          </a:prstGeom>
        </p:spPr>
      </p:pic>
      <p:sp>
        <p:nvSpPr>
          <p:cNvPr id="8" name="TextBox 7">
            <a:extLst>
              <a:ext uri="{FF2B5EF4-FFF2-40B4-BE49-F238E27FC236}">
                <a16:creationId xmlns:a16="http://schemas.microsoft.com/office/drawing/2014/main" id="{15D7CEB9-57AE-9708-D621-6F271D14E0A4}"/>
              </a:ext>
            </a:extLst>
          </p:cNvPr>
          <p:cNvSpPr txBox="1"/>
          <p:nvPr/>
        </p:nvSpPr>
        <p:spPr>
          <a:xfrm>
            <a:off x="560715" y="5918914"/>
            <a:ext cx="8130612" cy="461665"/>
          </a:xfrm>
          <a:prstGeom prst="rect">
            <a:avLst/>
          </a:prstGeom>
          <a:noFill/>
        </p:spPr>
        <p:txBody>
          <a:bodyPr wrap="square" rtlCol="0">
            <a:spAutoFit/>
          </a:bodyPr>
          <a:lstStyle/>
          <a:p>
            <a:r>
              <a:rPr lang="en-US" sz="1200" dirty="0"/>
              <a:t>Source: Bloomberg, Mill Creek. Chart shows annualized quarter-over-quarter real GDP growth. Salmon bar is real GDP estimate based on the Atlanta Fed’s </a:t>
            </a:r>
            <a:r>
              <a:rPr lang="en-US" sz="1200" dirty="0" err="1"/>
              <a:t>GDPNow</a:t>
            </a:r>
            <a:r>
              <a:rPr lang="en-US" sz="1200" dirty="0"/>
              <a:t> estimate for Q4 2023. </a:t>
            </a:r>
          </a:p>
        </p:txBody>
      </p:sp>
    </p:spTree>
    <p:extLst>
      <p:ext uri="{BB962C8B-B14F-4D97-AF65-F5344CB8AC3E}">
        <p14:creationId xmlns:p14="http://schemas.microsoft.com/office/powerpoint/2010/main" val="66052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A25DDB-8CE8-4194-9FE9-14877D7563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0" progId="TCLayout.ActiveDocument.1">
                  <p:embed/>
                </p:oleObj>
              </mc:Choice>
              <mc:Fallback>
                <p:oleObj name="think-cell Slide" r:id="rId4" imgW="420" imgH="420" progId="TCLayout.ActiveDocument.1">
                  <p:embed/>
                  <p:pic>
                    <p:nvPicPr>
                      <p:cNvPr id="4" name="Object 3" hidden="1">
                        <a:extLst>
                          <a:ext uri="{FF2B5EF4-FFF2-40B4-BE49-F238E27FC236}">
                            <a16:creationId xmlns:a16="http://schemas.microsoft.com/office/drawing/2014/main" id="{7DA25DDB-8CE8-4194-9FE9-14877D7563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526D861-1BF5-4F99-9B61-A6A7D2CD883F}"/>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345371"/>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DBC171B6-56F2-4218-A776-D3F75E6E5ADE}"/>
              </a:ext>
            </a:extLst>
          </p:cNvPr>
          <p:cNvSpPr>
            <a:spLocks noGrp="1"/>
          </p:cNvSpPr>
          <p:nvPr>
            <p:ph type="title"/>
          </p:nvPr>
        </p:nvSpPr>
        <p:spPr>
          <a:xfrm>
            <a:off x="385763" y="31191"/>
            <a:ext cx="8524240" cy="611442"/>
          </a:xfrm>
        </p:spPr>
        <p:txBody>
          <a:bodyPr>
            <a:normAutofit fontScale="90000"/>
          </a:bodyPr>
          <a:lstStyle/>
          <a:p>
            <a:r>
              <a:rPr lang="en-US" sz="1200" i="1" dirty="0"/>
              <a:t> 								</a:t>
            </a:r>
            <a:br>
              <a:rPr lang="en-US" sz="1200" i="1" dirty="0"/>
            </a:br>
            <a:r>
              <a:rPr lang="en-US" sz="2000" dirty="0">
                <a:solidFill>
                  <a:srgbClr val="345371"/>
                </a:solidFill>
              </a:rPr>
              <a:t>It is time for the Fed to start cutting back to “neutral” </a:t>
            </a:r>
            <a:br>
              <a:rPr lang="en-US" sz="2000" dirty="0">
                <a:solidFill>
                  <a:srgbClr val="345371"/>
                </a:solidFill>
              </a:rPr>
            </a:br>
            <a:endParaRPr lang="en-US" sz="2000" dirty="0">
              <a:solidFill>
                <a:srgbClr val="345371"/>
              </a:solidFill>
            </a:endParaRPr>
          </a:p>
        </p:txBody>
      </p:sp>
      <p:sp>
        <p:nvSpPr>
          <p:cNvPr id="5" name="TextBox 4">
            <a:extLst>
              <a:ext uri="{FF2B5EF4-FFF2-40B4-BE49-F238E27FC236}">
                <a16:creationId xmlns:a16="http://schemas.microsoft.com/office/drawing/2014/main" id="{3196A120-B376-4A28-27C4-F9DF817CB8CD}"/>
              </a:ext>
            </a:extLst>
          </p:cNvPr>
          <p:cNvSpPr txBox="1"/>
          <p:nvPr/>
        </p:nvSpPr>
        <p:spPr>
          <a:xfrm>
            <a:off x="560715" y="6187124"/>
            <a:ext cx="7444598" cy="276999"/>
          </a:xfrm>
          <a:prstGeom prst="rect">
            <a:avLst/>
          </a:prstGeom>
          <a:noFill/>
        </p:spPr>
        <p:txBody>
          <a:bodyPr wrap="square" rtlCol="0">
            <a:spAutoFit/>
          </a:bodyPr>
          <a:lstStyle/>
          <a:p>
            <a:r>
              <a:rPr lang="en-US" sz="1200" dirty="0"/>
              <a:t>Source: Mill Creek. </a:t>
            </a:r>
          </a:p>
        </p:txBody>
      </p:sp>
      <p:pic>
        <p:nvPicPr>
          <p:cNvPr id="10" name="Picture 9">
            <a:extLst>
              <a:ext uri="{FF2B5EF4-FFF2-40B4-BE49-F238E27FC236}">
                <a16:creationId xmlns:a16="http://schemas.microsoft.com/office/drawing/2014/main" id="{1C96AD6F-7F48-198A-236F-449AA55FAFC6}"/>
              </a:ext>
            </a:extLst>
          </p:cNvPr>
          <p:cNvPicPr>
            <a:picLocks noChangeAspect="1"/>
          </p:cNvPicPr>
          <p:nvPr/>
        </p:nvPicPr>
        <p:blipFill>
          <a:blip r:embed="rId6"/>
          <a:stretch>
            <a:fillRect/>
          </a:stretch>
        </p:blipFill>
        <p:spPr>
          <a:xfrm>
            <a:off x="3418305" y="1018433"/>
            <a:ext cx="2158630" cy="4792890"/>
          </a:xfrm>
          <a:prstGeom prst="rect">
            <a:avLst/>
          </a:prstGeom>
        </p:spPr>
      </p:pic>
    </p:spTree>
    <p:extLst>
      <p:ext uri="{BB962C8B-B14F-4D97-AF65-F5344CB8AC3E}">
        <p14:creationId xmlns:p14="http://schemas.microsoft.com/office/powerpoint/2010/main" val="161111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A25DDB-8CE8-4194-9FE9-14877D7563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0" progId="TCLayout.ActiveDocument.1">
                  <p:embed/>
                </p:oleObj>
              </mc:Choice>
              <mc:Fallback>
                <p:oleObj name="think-cell Slide" r:id="rId4" imgW="420" imgH="420" progId="TCLayout.ActiveDocument.1">
                  <p:embed/>
                  <p:pic>
                    <p:nvPicPr>
                      <p:cNvPr id="4" name="Object 3" hidden="1">
                        <a:extLst>
                          <a:ext uri="{FF2B5EF4-FFF2-40B4-BE49-F238E27FC236}">
                            <a16:creationId xmlns:a16="http://schemas.microsoft.com/office/drawing/2014/main" id="{7DA25DDB-8CE8-4194-9FE9-14877D7563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526D861-1BF5-4F99-9B61-A6A7D2CD883F}"/>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345371"/>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DBC171B6-56F2-4218-A776-D3F75E6E5ADE}"/>
              </a:ext>
            </a:extLst>
          </p:cNvPr>
          <p:cNvSpPr>
            <a:spLocks noGrp="1"/>
          </p:cNvSpPr>
          <p:nvPr>
            <p:ph type="title"/>
          </p:nvPr>
        </p:nvSpPr>
        <p:spPr>
          <a:xfrm>
            <a:off x="385763" y="31191"/>
            <a:ext cx="8524240" cy="611442"/>
          </a:xfrm>
        </p:spPr>
        <p:txBody>
          <a:bodyPr>
            <a:normAutofit fontScale="90000"/>
          </a:bodyPr>
          <a:lstStyle/>
          <a:p>
            <a:r>
              <a:rPr lang="en-US" sz="1200" i="1" dirty="0"/>
              <a:t> 								</a:t>
            </a:r>
            <a:br>
              <a:rPr lang="en-US" sz="1200" i="1" dirty="0"/>
            </a:br>
            <a:r>
              <a:rPr lang="en-US" sz="2000" dirty="0">
                <a:solidFill>
                  <a:srgbClr val="345371"/>
                </a:solidFill>
              </a:rPr>
              <a:t>Potential “equilibrium” for the bond market</a:t>
            </a:r>
            <a:br>
              <a:rPr lang="en-US" sz="2000" dirty="0">
                <a:solidFill>
                  <a:srgbClr val="345371"/>
                </a:solidFill>
              </a:rPr>
            </a:br>
            <a:endParaRPr lang="en-US" sz="2000" dirty="0">
              <a:solidFill>
                <a:srgbClr val="345371"/>
              </a:solidFill>
            </a:endParaRPr>
          </a:p>
        </p:txBody>
      </p:sp>
      <p:sp>
        <p:nvSpPr>
          <p:cNvPr id="5" name="TextBox 4">
            <a:extLst>
              <a:ext uri="{FF2B5EF4-FFF2-40B4-BE49-F238E27FC236}">
                <a16:creationId xmlns:a16="http://schemas.microsoft.com/office/drawing/2014/main" id="{3196A120-B376-4A28-27C4-F9DF817CB8CD}"/>
              </a:ext>
            </a:extLst>
          </p:cNvPr>
          <p:cNvSpPr txBox="1"/>
          <p:nvPr/>
        </p:nvSpPr>
        <p:spPr>
          <a:xfrm>
            <a:off x="560715" y="5737043"/>
            <a:ext cx="7444598" cy="276999"/>
          </a:xfrm>
          <a:prstGeom prst="rect">
            <a:avLst/>
          </a:prstGeom>
          <a:noFill/>
        </p:spPr>
        <p:txBody>
          <a:bodyPr wrap="square" rtlCol="0">
            <a:spAutoFit/>
          </a:bodyPr>
          <a:lstStyle/>
          <a:p>
            <a:r>
              <a:rPr lang="en-US" sz="1200" dirty="0"/>
              <a:t>Source: Bloomberg, Mill Creek. </a:t>
            </a:r>
          </a:p>
        </p:txBody>
      </p:sp>
      <p:pic>
        <p:nvPicPr>
          <p:cNvPr id="6" name="Picture 5">
            <a:extLst>
              <a:ext uri="{FF2B5EF4-FFF2-40B4-BE49-F238E27FC236}">
                <a16:creationId xmlns:a16="http://schemas.microsoft.com/office/drawing/2014/main" id="{07DC145F-2493-BA11-76B1-63B9AD5F5FEE}"/>
              </a:ext>
            </a:extLst>
          </p:cNvPr>
          <p:cNvPicPr>
            <a:picLocks noChangeAspect="1"/>
          </p:cNvPicPr>
          <p:nvPr/>
        </p:nvPicPr>
        <p:blipFill>
          <a:blip r:embed="rId6"/>
          <a:stretch>
            <a:fillRect/>
          </a:stretch>
        </p:blipFill>
        <p:spPr>
          <a:xfrm>
            <a:off x="715425" y="979760"/>
            <a:ext cx="7367243" cy="4420346"/>
          </a:xfrm>
          <a:prstGeom prst="rect">
            <a:avLst/>
          </a:prstGeom>
        </p:spPr>
      </p:pic>
    </p:spTree>
    <p:extLst>
      <p:ext uri="{BB962C8B-B14F-4D97-AF65-F5344CB8AC3E}">
        <p14:creationId xmlns:p14="http://schemas.microsoft.com/office/powerpoint/2010/main" val="714213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A25DDB-8CE8-4194-9FE9-14877D7563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0" progId="TCLayout.ActiveDocument.1">
                  <p:embed/>
                </p:oleObj>
              </mc:Choice>
              <mc:Fallback>
                <p:oleObj name="think-cell Slide" r:id="rId4" imgW="420" imgH="420" progId="TCLayout.ActiveDocument.1">
                  <p:embed/>
                  <p:pic>
                    <p:nvPicPr>
                      <p:cNvPr id="4" name="Object 3" hidden="1">
                        <a:extLst>
                          <a:ext uri="{FF2B5EF4-FFF2-40B4-BE49-F238E27FC236}">
                            <a16:creationId xmlns:a16="http://schemas.microsoft.com/office/drawing/2014/main" id="{7DA25DDB-8CE8-4194-9FE9-14877D7563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526D861-1BF5-4F99-9B61-A6A7D2CD883F}"/>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345371"/>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DBC171B6-56F2-4218-A776-D3F75E6E5ADE}"/>
              </a:ext>
            </a:extLst>
          </p:cNvPr>
          <p:cNvSpPr>
            <a:spLocks noGrp="1"/>
          </p:cNvSpPr>
          <p:nvPr>
            <p:ph type="title"/>
          </p:nvPr>
        </p:nvSpPr>
        <p:spPr>
          <a:xfrm>
            <a:off x="385763" y="31191"/>
            <a:ext cx="8524240" cy="611442"/>
          </a:xfrm>
        </p:spPr>
        <p:txBody>
          <a:bodyPr>
            <a:normAutofit fontScale="90000"/>
          </a:bodyPr>
          <a:lstStyle/>
          <a:p>
            <a:r>
              <a:rPr lang="en-US" sz="1200" i="1" dirty="0"/>
              <a:t> 								B</a:t>
            </a:r>
            <a:br>
              <a:rPr lang="en-US" sz="1200" i="1" dirty="0"/>
            </a:br>
            <a:r>
              <a:rPr lang="en-US" sz="2000" dirty="0">
                <a:solidFill>
                  <a:srgbClr val="345371"/>
                </a:solidFill>
              </a:rPr>
              <a:t> 2024 Best Ideas</a:t>
            </a:r>
            <a:br>
              <a:rPr lang="en-US" sz="2000" dirty="0">
                <a:solidFill>
                  <a:srgbClr val="345371"/>
                </a:solidFill>
              </a:rPr>
            </a:br>
            <a:endParaRPr lang="en-US" sz="2000" dirty="0">
              <a:solidFill>
                <a:srgbClr val="345371"/>
              </a:solidFill>
            </a:endParaRPr>
          </a:p>
        </p:txBody>
      </p:sp>
      <p:sp>
        <p:nvSpPr>
          <p:cNvPr id="10" name="TextBox 9">
            <a:extLst>
              <a:ext uri="{FF2B5EF4-FFF2-40B4-BE49-F238E27FC236}">
                <a16:creationId xmlns:a16="http://schemas.microsoft.com/office/drawing/2014/main" id="{517EEDFE-9E92-2664-B7FA-78309DA9E9E1}"/>
              </a:ext>
            </a:extLst>
          </p:cNvPr>
          <p:cNvSpPr txBox="1"/>
          <p:nvPr/>
        </p:nvSpPr>
        <p:spPr>
          <a:xfrm>
            <a:off x="560715" y="6215367"/>
            <a:ext cx="7444598" cy="276999"/>
          </a:xfrm>
          <a:prstGeom prst="rect">
            <a:avLst/>
          </a:prstGeom>
          <a:noFill/>
        </p:spPr>
        <p:txBody>
          <a:bodyPr wrap="square" rtlCol="0">
            <a:spAutoFit/>
          </a:bodyPr>
          <a:lstStyle/>
          <a:p>
            <a:r>
              <a:rPr lang="en-US" sz="1200" dirty="0"/>
              <a:t>Source: Mill Creek 2024 Year Ahead.</a:t>
            </a:r>
          </a:p>
        </p:txBody>
      </p:sp>
      <p:sp>
        <p:nvSpPr>
          <p:cNvPr id="6" name="TextBox 5">
            <a:extLst>
              <a:ext uri="{FF2B5EF4-FFF2-40B4-BE49-F238E27FC236}">
                <a16:creationId xmlns:a16="http://schemas.microsoft.com/office/drawing/2014/main" id="{786AE992-574E-3B7E-F81D-AAFCEBC1ED46}"/>
              </a:ext>
            </a:extLst>
          </p:cNvPr>
          <p:cNvSpPr txBox="1"/>
          <p:nvPr/>
        </p:nvSpPr>
        <p:spPr>
          <a:xfrm>
            <a:off x="884976" y="1096491"/>
            <a:ext cx="7960259" cy="2585323"/>
          </a:xfrm>
          <a:prstGeom prst="rect">
            <a:avLst/>
          </a:prstGeom>
          <a:noFill/>
        </p:spPr>
        <p:txBody>
          <a:bodyPr wrap="square">
            <a:spAutoFit/>
          </a:bodyPr>
          <a:lstStyle/>
          <a:p>
            <a:pPr marL="342900" indent="-342900">
              <a:buAutoNum type="arabicParenR"/>
            </a:pPr>
            <a:r>
              <a:rPr lang="en-US" dirty="0"/>
              <a:t>New issue MBS, </a:t>
            </a:r>
          </a:p>
          <a:p>
            <a:pPr marL="342900" indent="-342900">
              <a:buAutoNum type="arabicParenR"/>
            </a:pPr>
            <a:endParaRPr lang="en-US" dirty="0"/>
          </a:p>
          <a:p>
            <a:pPr marL="342900" indent="-342900">
              <a:buAutoNum type="arabicParenR"/>
            </a:pPr>
            <a:r>
              <a:rPr lang="en-US" dirty="0"/>
              <a:t>Small cap equities, </a:t>
            </a:r>
          </a:p>
          <a:p>
            <a:pPr marL="342900" indent="-342900">
              <a:buAutoNum type="arabicParenR"/>
            </a:pPr>
            <a:endParaRPr lang="en-US" dirty="0"/>
          </a:p>
          <a:p>
            <a:pPr marL="342900" indent="-342900">
              <a:buAutoNum type="arabicParenR"/>
            </a:pPr>
            <a:r>
              <a:rPr lang="en-US" dirty="0"/>
              <a:t>Private debt - "non-sponsor-backed, smaller loans ($5–50 million) in sectors experiencing the most blowback from banks retreating from capital markets activity", and </a:t>
            </a:r>
          </a:p>
          <a:p>
            <a:pPr marL="342900" indent="-342900">
              <a:buAutoNum type="arabicParenR"/>
            </a:pPr>
            <a:endParaRPr lang="en-US" dirty="0"/>
          </a:p>
          <a:p>
            <a:pPr marL="342900" indent="-342900">
              <a:buAutoNum type="arabicParenR"/>
            </a:pPr>
            <a:r>
              <a:rPr lang="en-US" dirty="0"/>
              <a:t>Private equity - health care and industrial services private equity.</a:t>
            </a:r>
          </a:p>
        </p:txBody>
      </p:sp>
    </p:spTree>
    <p:extLst>
      <p:ext uri="{BB962C8B-B14F-4D97-AF65-F5344CB8AC3E}">
        <p14:creationId xmlns:p14="http://schemas.microsoft.com/office/powerpoint/2010/main" val="162759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7A4D2B-73E0-955B-BCDE-4CA1E136F105}"/>
              </a:ext>
            </a:extLst>
          </p:cNvPr>
          <p:cNvSpPr>
            <a:spLocks noGrp="1"/>
          </p:cNvSpPr>
          <p:nvPr>
            <p:ph type="title"/>
          </p:nvPr>
        </p:nvSpPr>
        <p:spPr/>
        <p:txBody>
          <a:bodyPr/>
          <a:lstStyle/>
          <a:p>
            <a:r>
              <a:rPr lang="en-US" dirty="0"/>
              <a:t>Disclosures</a:t>
            </a:r>
          </a:p>
        </p:txBody>
      </p:sp>
      <p:sp>
        <p:nvSpPr>
          <p:cNvPr id="6" name="TextBox 5">
            <a:extLst>
              <a:ext uri="{FF2B5EF4-FFF2-40B4-BE49-F238E27FC236}">
                <a16:creationId xmlns:a16="http://schemas.microsoft.com/office/drawing/2014/main" id="{2CB02642-646A-A7FF-7AE1-F7DC692E0653}"/>
              </a:ext>
            </a:extLst>
          </p:cNvPr>
          <p:cNvSpPr txBox="1"/>
          <p:nvPr/>
        </p:nvSpPr>
        <p:spPr>
          <a:xfrm>
            <a:off x="275071" y="822610"/>
            <a:ext cx="8483603" cy="4431983"/>
          </a:xfrm>
          <a:prstGeom prst="rect">
            <a:avLst/>
          </a:prstGeom>
          <a:noFill/>
        </p:spPr>
        <p:txBody>
          <a:bodyPr wrap="square">
            <a:spAutoFit/>
          </a:bodyPr>
          <a:lstStyle/>
          <a:p>
            <a:pPr marL="0" marR="0">
              <a:spcBef>
                <a:spcPts val="0"/>
              </a:spcBef>
              <a:spcAft>
                <a:spcPts val="0"/>
              </a:spcAft>
            </a:pPr>
            <a:r>
              <a:rPr lang="en-US" sz="1400" dirty="0">
                <a:effectLst/>
                <a:latin typeface="+mj-lt"/>
                <a:ea typeface="Calibri" panose="020F0502020204030204" pitchFamily="34" charset="0"/>
              </a:rPr>
              <a:t> </a:t>
            </a:r>
          </a:p>
          <a:p>
            <a:pPr marL="0" marR="0">
              <a:spcBef>
                <a:spcPts val="0"/>
              </a:spcBef>
              <a:spcAft>
                <a:spcPts val="0"/>
              </a:spcAft>
            </a:pPr>
            <a:r>
              <a:rPr lang="en-US" sz="1400" dirty="0">
                <a:effectLst/>
                <a:latin typeface="+mj-lt"/>
                <a:ea typeface="Calibri" panose="020F0502020204030204" pitchFamily="34" charset="0"/>
              </a:rPr>
              <a:t>This presentation has been prepared by Mill Creek Capital Advisors, LLC (“MCCA”). The information is only intended for its recipients and is not to be forwarded without the consent of MCCA. We believe the information contained in this presentation to be reliable but do not warrant its accuracy or completeness. The opinions, estimates, investment strategies and views expressed in this presentation constitute the judgment of MCCA investment professionals, based on current market conditions and are subject to change without notice. You should not regard it as research or as a research report. Investing involves certain risks and there is no guarantee of profitability; investors may lose all of their investments. You should understand and carefully consider an investment’s objectives, risks, fees, expenses and other information before investing. Diversification and asset allocation does not guarantee a profit and may not protect against market risk. Past performance is not necessarily indicative of future results, and there can be no assurance that any projections or estimates of future performance will be realized.</a:t>
            </a:r>
          </a:p>
          <a:p>
            <a:pPr marL="0" marR="0">
              <a:spcBef>
                <a:spcPts val="0"/>
              </a:spcBef>
              <a:spcAft>
                <a:spcPts val="0"/>
              </a:spcAft>
            </a:pPr>
            <a:r>
              <a:rPr lang="en-US" sz="1400" u="none" strike="noStrike" dirty="0">
                <a:effectLst/>
                <a:latin typeface="+mj-lt"/>
                <a:ea typeface="Calibri" panose="020F0502020204030204" pitchFamily="34" charset="0"/>
              </a:rPr>
              <a:t> </a:t>
            </a:r>
            <a:endParaRPr lang="en-US" sz="1400" dirty="0">
              <a:effectLst/>
              <a:latin typeface="+mj-lt"/>
              <a:ea typeface="Calibri" panose="020F0502020204030204" pitchFamily="34" charset="0"/>
            </a:endParaRPr>
          </a:p>
          <a:p>
            <a:pPr marL="0" marR="0">
              <a:spcBef>
                <a:spcPts val="0"/>
              </a:spcBef>
              <a:spcAft>
                <a:spcPts val="0"/>
              </a:spcAft>
            </a:pPr>
            <a:r>
              <a:rPr lang="en-US" sz="1400" u="sng" dirty="0">
                <a:effectLst/>
                <a:latin typeface="+mj-lt"/>
                <a:ea typeface="Calibri" panose="020F0502020204030204" pitchFamily="34" charset="0"/>
              </a:rPr>
              <a:t>Forward Looking Statements</a:t>
            </a:r>
            <a:r>
              <a:rPr lang="en-US" sz="1400" dirty="0">
                <a:effectLst/>
                <a:latin typeface="+mj-lt"/>
                <a:ea typeface="Calibri" panose="020F0502020204030204" pitchFamily="34" charset="0"/>
              </a:rPr>
              <a:t>: Certain of the statements set forth in this presentation constitute “forward-looking statements.” All such forward-looking statements involve risks and uncertainties, and there can be no assurance that the forward-looking statements included in this commentary will prove to be accurate. In light of the significant uncertainties inherent in the forward-looking statements included herein, the inclusion of such information should not be regarded as representations or warranties of MCCA and that the forward-looking statements will be achieved in any specified time frame, if at all.</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6032211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OPB5CEKKPMFqCZ22MT7j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OPB5CEKKPMFqCZ22MT7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OPB5CEKKPMFqCZ22MT7j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OPB5CEKKPMFqCZ22MT7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2zU1.M4aTUwvuFdlyXt_V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OPB5CEKKPMFqCZ22MT7j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OPB5CEKKPMFqCZ22MT7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OPB5CEKKPMFqCZ22MT7jg"/>
</p:tagLst>
</file>

<file path=ppt/theme/theme1.xml><?xml version="1.0" encoding="utf-8"?>
<a:theme xmlns:a="http://schemas.openxmlformats.org/drawingml/2006/main" name="Office Theme">
  <a:themeElements>
    <a:clrScheme name="Mill Creek Cap 2">
      <a:dk1>
        <a:srgbClr val="414041"/>
      </a:dk1>
      <a:lt1>
        <a:srgbClr val="FFFFFF"/>
      </a:lt1>
      <a:dk2>
        <a:srgbClr val="345371"/>
      </a:dk2>
      <a:lt2>
        <a:srgbClr val="FFFFFF"/>
      </a:lt2>
      <a:accent1>
        <a:srgbClr val="345371"/>
      </a:accent1>
      <a:accent2>
        <a:srgbClr val="B0C3DD"/>
      </a:accent2>
      <a:accent3>
        <a:srgbClr val="FF867C"/>
      </a:accent3>
      <a:accent4>
        <a:srgbClr val="730B00"/>
      </a:accent4>
      <a:accent5>
        <a:srgbClr val="347865"/>
      </a:accent5>
      <a:accent6>
        <a:srgbClr val="95BAB2"/>
      </a:accent6>
      <a:hlink>
        <a:srgbClr val="345371"/>
      </a:hlink>
      <a:folHlink>
        <a:srgbClr val="FF7F68"/>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A17BB439E21F49AD9CB6B8F15432A9" ma:contentTypeVersion="13" ma:contentTypeDescription="Create a new document." ma:contentTypeScope="" ma:versionID="591386b3e3b45f4aaac9ddabdae74766">
  <xsd:schema xmlns:xsd="http://www.w3.org/2001/XMLSchema" xmlns:xs="http://www.w3.org/2001/XMLSchema" xmlns:p="http://schemas.microsoft.com/office/2006/metadata/properties" xmlns:ns3="bd4f5a8b-f8bd-445b-9e76-a79c42e549f7" xmlns:ns4="aa44b341-275d-4af2-ae37-f0eb50b4d896" targetNamespace="http://schemas.microsoft.com/office/2006/metadata/properties" ma:root="true" ma:fieldsID="1ba05dee5ac96e1fd12a409eda4251d2" ns3:_="" ns4:_="">
    <xsd:import namespace="bd4f5a8b-f8bd-445b-9e76-a79c42e549f7"/>
    <xsd:import namespace="aa44b341-275d-4af2-ae37-f0eb50b4d89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4f5a8b-f8bd-445b-9e76-a79c42e549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4b341-275d-4af2-ae37-f0eb50b4d8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48F167-1620-4066-AB75-763C57BDD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4f5a8b-f8bd-445b-9e76-a79c42e549f7"/>
    <ds:schemaRef ds:uri="aa44b341-275d-4af2-ae37-f0eb50b4d8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0892DF-8CCE-4315-B6C9-DA45FC01AA3B}">
  <ds:schemaRefs>
    <ds:schemaRef ds:uri="http://schemas.microsoft.com/sharepoint/v3/contenttype/forms"/>
  </ds:schemaRefs>
</ds:datastoreItem>
</file>

<file path=customXml/itemProps3.xml><?xml version="1.0" encoding="utf-8"?>
<ds:datastoreItem xmlns:ds="http://schemas.openxmlformats.org/officeDocument/2006/customXml" ds:itemID="{5B1B8F77-B288-46DD-B8B7-22998119E77A}">
  <ds:schemaRef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aa44b341-275d-4af2-ae37-f0eb50b4d896"/>
    <ds:schemaRef ds:uri="http://purl.org/dc/terms/"/>
    <ds:schemaRef ds:uri="bd4f5a8b-f8bd-445b-9e76-a79c42e549f7"/>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71045</TotalTime>
  <Words>581</Words>
  <Application>Microsoft Office PowerPoint</Application>
  <PresentationFormat>On-screen Show (4:3)</PresentationFormat>
  <Paragraphs>27</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Franklin Gothic Medium Cond</vt:lpstr>
      <vt:lpstr>Georgia</vt:lpstr>
      <vt:lpstr>Office Theme</vt:lpstr>
      <vt:lpstr>think-cell Slide</vt:lpstr>
      <vt:lpstr>2024 First Quarter Investment Update</vt:lpstr>
      <vt:lpstr>          Capital Markets Performance Summary (as of December 31, 2023) </vt:lpstr>
      <vt:lpstr>          Putting the puzzle pieces together </vt:lpstr>
      <vt:lpstr>          Puzzle piece 1: Inflation is back to target (PCE Price Index)  </vt:lpstr>
      <vt:lpstr>          Puzzle piece 2: economic growth slowed without collapsing </vt:lpstr>
      <vt:lpstr>          It is time for the Fed to start cutting back to “neutral”  </vt:lpstr>
      <vt:lpstr>          Potential “equilibrium” for the bond market </vt:lpstr>
      <vt:lpstr>         B  2024 Best Ideas </vt:lpstr>
      <vt:lpstr>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 DeGennaro</dc:creator>
  <cp:lastModifiedBy>Michael Crook</cp:lastModifiedBy>
  <cp:revision>540</cp:revision>
  <cp:lastPrinted>2020-10-01T18:28:18Z</cp:lastPrinted>
  <dcterms:created xsi:type="dcterms:W3CDTF">2019-02-27T18:51:22Z</dcterms:created>
  <dcterms:modified xsi:type="dcterms:W3CDTF">2024-01-09T20:09:14Z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0x0101002EA17BB439E21F49AD9CB6B8F15432A9</vt:lpwstr>
  </property>
</Properties>
</file>